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43" r:id="rId2"/>
    <p:sldId id="368" r:id="rId3"/>
    <p:sldId id="369" r:id="rId4"/>
    <p:sldId id="382" r:id="rId5"/>
    <p:sldId id="370" r:id="rId6"/>
    <p:sldId id="371" r:id="rId7"/>
    <p:sldId id="372" r:id="rId8"/>
    <p:sldId id="327" r:id="rId9"/>
    <p:sldId id="367" r:id="rId10"/>
    <p:sldId id="348" r:id="rId11"/>
    <p:sldId id="366" r:id="rId12"/>
    <p:sldId id="362" r:id="rId13"/>
    <p:sldId id="376" r:id="rId14"/>
    <p:sldId id="377" r:id="rId15"/>
    <p:sldId id="378" r:id="rId16"/>
    <p:sldId id="373" r:id="rId17"/>
    <p:sldId id="364" r:id="rId18"/>
    <p:sldId id="374" r:id="rId19"/>
    <p:sldId id="375" r:id="rId20"/>
    <p:sldId id="365" r:id="rId21"/>
    <p:sldId id="379" r:id="rId22"/>
    <p:sldId id="381" r:id="rId23"/>
    <p:sldId id="383" r:id="rId24"/>
    <p:sldId id="380" r:id="rId25"/>
    <p:sldId id="386" r:id="rId26"/>
    <p:sldId id="384" r:id="rId27"/>
    <p:sldId id="385" r:id="rId28"/>
  </p:sldIdLst>
  <p:sldSz cx="9144000" cy="6858000" type="screen4x3"/>
  <p:notesSz cx="6858000" cy="9144000"/>
  <p:defaultTextStyle>
    <a:defPPr>
      <a:defRPr lang="en-US"/>
    </a:defPPr>
    <a:lvl1pPr algn="l"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1pPr>
    <a:lvl2pPr marL="457200" algn="l"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2pPr>
    <a:lvl3pPr marL="914400" algn="l"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3pPr>
    <a:lvl4pPr marL="1371600" algn="l"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4pPr>
    <a:lvl5pPr marL="1828800" algn="l"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5pPr>
    <a:lvl6pPr marL="22860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6pPr>
    <a:lvl7pPr marL="27432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7pPr>
    <a:lvl8pPr marL="32004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8pPr>
    <a:lvl9pPr marL="36576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Unicode MS" pitchFamily="34" charset="-12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FF00FF"/>
    <a:srgbClr val="99CC00"/>
    <a:srgbClr val="66FF33"/>
    <a:srgbClr val="CC3300"/>
    <a:srgbClr val="800080"/>
    <a:srgbClr val="6666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09" autoAdjust="0"/>
  </p:normalViewPr>
  <p:slideViewPr>
    <p:cSldViewPr>
      <p:cViewPr varScale="1">
        <p:scale>
          <a:sx n="75" d="100"/>
          <a:sy n="75" d="100"/>
        </p:scale>
        <p:origin x="-12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8763" cy="6851650"/>
            <a:chOff x="1" y="0"/>
            <a:chExt cx="5763" cy="4316"/>
          </a:xfrm>
        </p:grpSpPr>
        <p:sp>
          <p:nvSpPr>
            <p:cNvPr id="1607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07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07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60774" name="Group 6"/>
            <p:cNvGrpSpPr>
              <a:grpSpLocks/>
            </p:cNvGrpSpPr>
            <p:nvPr/>
          </p:nvGrpSpPr>
          <p:grpSpPr bwMode="auto">
            <a:xfrm>
              <a:off x="288" y="0"/>
              <a:ext cx="5098" cy="4316"/>
              <a:chOff x="288" y="0"/>
              <a:chExt cx="5098" cy="4316"/>
            </a:xfrm>
          </p:grpSpPr>
          <p:sp>
            <p:nvSpPr>
              <p:cNvPr id="1607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07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607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07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07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07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607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607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07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607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607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607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607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60799" name="Group 31"/>
            <p:cNvGrpSpPr>
              <a:grpSpLocks/>
            </p:cNvGrpSpPr>
            <p:nvPr/>
          </p:nvGrpSpPr>
          <p:grpSpPr bwMode="auto">
            <a:xfrm>
              <a:off x="1" y="392"/>
              <a:ext cx="5758" cy="1571"/>
              <a:chOff x="1" y="392"/>
              <a:chExt cx="5758" cy="1571"/>
            </a:xfrm>
          </p:grpSpPr>
          <p:sp>
            <p:nvSpPr>
              <p:cNvPr id="1608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608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608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608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608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608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608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6080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608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0809" name="Rectangle 41"/>
          <p:cNvSpPr>
            <a:spLocks noGrp="1" noChangeArrowheads="1"/>
          </p:cNvSpPr>
          <p:nvPr>
            <p:ph type="dt" sz="quarter" idx="2"/>
          </p:nvPr>
        </p:nvSpPr>
        <p:spPr/>
        <p:txBody>
          <a:bodyPr/>
          <a:lstStyle>
            <a:lvl1pPr>
              <a:defRPr/>
            </a:lvl1pPr>
          </a:lstStyle>
          <a:p>
            <a:endParaRPr lang="en-US"/>
          </a:p>
        </p:txBody>
      </p:sp>
      <p:sp>
        <p:nvSpPr>
          <p:cNvPr id="160810" name="Rectangle 42"/>
          <p:cNvSpPr>
            <a:spLocks noGrp="1" noChangeArrowheads="1"/>
          </p:cNvSpPr>
          <p:nvPr>
            <p:ph type="ftr" sz="quarter" idx="3"/>
          </p:nvPr>
        </p:nvSpPr>
        <p:spPr/>
        <p:txBody>
          <a:bodyPr/>
          <a:lstStyle>
            <a:lvl1pPr>
              <a:defRPr/>
            </a:lvl1pPr>
          </a:lstStyle>
          <a:p>
            <a:endParaRPr lang="en-US"/>
          </a:p>
        </p:txBody>
      </p:sp>
      <p:sp>
        <p:nvSpPr>
          <p:cNvPr id="160811" name="Rectangle 43"/>
          <p:cNvSpPr>
            <a:spLocks noGrp="1" noChangeArrowheads="1"/>
          </p:cNvSpPr>
          <p:nvPr>
            <p:ph type="sldNum" sz="quarter" idx="4"/>
          </p:nvPr>
        </p:nvSpPr>
        <p:spPr/>
        <p:txBody>
          <a:bodyPr/>
          <a:lstStyle>
            <a:lvl1pPr>
              <a:defRPr/>
            </a:lvl1pPr>
          </a:lstStyle>
          <a:p>
            <a:fld id="{7E512A35-BA9F-4D85-9E7D-BE4923CC3FCB}"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0807"/>
                                        </p:tgtEl>
                                        <p:attrNameLst>
                                          <p:attrName>style.visibility</p:attrName>
                                        </p:attrNameLst>
                                      </p:cBhvr>
                                      <p:to>
                                        <p:strVal val="visible"/>
                                      </p:to>
                                    </p:set>
                                    <p:anim calcmode="lin" valueType="num">
                                      <p:cBhvr>
                                        <p:cTn id="7" dur="1000" fill="hold"/>
                                        <p:tgtEl>
                                          <p:spTgt spid="160807"/>
                                        </p:tgtEl>
                                        <p:attrNameLst>
                                          <p:attrName>ppt_x</p:attrName>
                                        </p:attrNameLst>
                                      </p:cBhvr>
                                      <p:tavLst>
                                        <p:tav tm="0">
                                          <p:val>
                                            <p:strVal val="#ppt_x-.2"/>
                                          </p:val>
                                        </p:tav>
                                        <p:tav tm="100000">
                                          <p:val>
                                            <p:strVal val="#ppt_x"/>
                                          </p:val>
                                        </p:tav>
                                      </p:tavLst>
                                    </p:anim>
                                    <p:anim calcmode="lin" valueType="num">
                                      <p:cBhvr>
                                        <p:cTn id="8" dur="1000" fill="hold"/>
                                        <p:tgtEl>
                                          <p:spTgt spid="1608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080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60808">
                                            <p:txEl>
                                              <p:pRg st="0" end="0"/>
                                            </p:txEl>
                                          </p:spTgt>
                                        </p:tgtEl>
                                        <p:attrNameLst>
                                          <p:attrName>style.visibility</p:attrName>
                                        </p:attrNameLst>
                                      </p:cBhvr>
                                      <p:to>
                                        <p:strVal val="visible"/>
                                      </p:to>
                                    </p:set>
                                    <p:animEffect transition="in" filter="fade">
                                      <p:cBhvr>
                                        <p:cTn id="14" dur="500"/>
                                        <p:tgtEl>
                                          <p:spTgt spid="160808">
                                            <p:txEl>
                                              <p:pRg st="0" end="0"/>
                                            </p:txEl>
                                          </p:spTgt>
                                        </p:tgtEl>
                                      </p:cBhvr>
                                    </p:animEffect>
                                    <p:anim calcmode="lin" valueType="num">
                                      <p:cBhvr>
                                        <p:cTn id="15" dur="500" fill="hold"/>
                                        <p:tgtEl>
                                          <p:spTgt spid="1608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60808">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7" grpId="0"/>
      <p:bldP spid="160808" grpId="0" build="p">
        <p:tmplLst>
          <p:tmpl lvl="1">
            <p:tnLst>
              <p:par>
                <p:cTn presetID="44" presetClass="entr" presetSubtype="0" fill="hold" nodeType="clickEffect">
                  <p:stCondLst>
                    <p:cond delay="0"/>
                  </p:stCondLst>
                  <p:childTnLst>
                    <p:set>
                      <p:cBhvr>
                        <p:cTn dur="1" fill="hold">
                          <p:stCondLst>
                            <p:cond delay="0"/>
                          </p:stCondLst>
                        </p:cTn>
                        <p:tgtEl>
                          <p:spTgt spid="160808"/>
                        </p:tgtEl>
                        <p:attrNameLst>
                          <p:attrName>style.visibility</p:attrName>
                        </p:attrNameLst>
                      </p:cBhvr>
                      <p:to>
                        <p:strVal val="visible"/>
                      </p:to>
                    </p:set>
                    <p:animEffect transition="in" filter="fade">
                      <p:cBhvr>
                        <p:cTn dur="500"/>
                        <p:tgtEl>
                          <p:spTgt spid="160808"/>
                        </p:tgtEl>
                      </p:cBhvr>
                    </p:animEffect>
                    <p:anim calcmode="lin" valueType="num">
                      <p:cBhvr>
                        <p:cTn dur="500" fill="hold"/>
                        <p:tgtEl>
                          <p:spTgt spid="160808"/>
                        </p:tgtEl>
                        <p:attrNameLst>
                          <p:attrName>ppt_x</p:attrName>
                        </p:attrNameLst>
                      </p:cBhvr>
                      <p:tavLst>
                        <p:tav tm="0">
                          <p:val>
                            <p:strVal val="#ppt_x"/>
                          </p:val>
                        </p:tav>
                        <p:tav tm="100000">
                          <p:val>
                            <p:strVal val="#ppt_x"/>
                          </p:val>
                        </p:tav>
                      </p:tavLst>
                    </p:anim>
                    <p:anim calcmode="lin" valueType="num">
                      <p:cBhvr>
                        <p:cTn dur="500" fill="hold"/>
                        <p:tgtEl>
                          <p:spTgt spid="160808"/>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B3EBD2-FE19-4D8E-BF98-485D7EACE4FA}"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47BEB-64A3-4994-8AE6-05F134CBE7CE}"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30F9FF-14B3-410D-A146-95A45B4E7A58}"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A1FEDD-4B17-421D-AA3E-CD2CAF9272B7}"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EAC3CB-F850-48E5-A016-CAC384DFE232}"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0EEE42-BE45-4B5E-B19E-2BA3E5B1C9B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1E47BF-63AA-40CF-A06B-FD63F03A07C3}"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2B7AF9-8792-40A5-9BAF-E7B3BFA123C2}"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463C91-5D58-4A89-8C1B-9279BD9B900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4DDB2C-1351-42DF-B76D-4E0F411733A6}"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1588" y="0"/>
            <a:ext cx="9148762" cy="6851650"/>
            <a:chOff x="1" y="0"/>
            <a:chExt cx="5763" cy="4316"/>
          </a:xfrm>
        </p:grpSpPr>
        <p:sp>
          <p:nvSpPr>
            <p:cNvPr id="1597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597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597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59750" name="Group 6"/>
            <p:cNvGrpSpPr>
              <a:grpSpLocks/>
            </p:cNvGrpSpPr>
            <p:nvPr/>
          </p:nvGrpSpPr>
          <p:grpSpPr bwMode="auto">
            <a:xfrm>
              <a:off x="288" y="0"/>
              <a:ext cx="5098" cy="4316"/>
              <a:chOff x="288" y="0"/>
              <a:chExt cx="5098" cy="4316"/>
            </a:xfrm>
          </p:grpSpPr>
          <p:sp>
            <p:nvSpPr>
              <p:cNvPr id="1597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597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597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597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597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5976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5976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597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5977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5977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5977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5977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5977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59775" name="Group 31"/>
            <p:cNvGrpSpPr>
              <a:grpSpLocks/>
            </p:cNvGrpSpPr>
            <p:nvPr/>
          </p:nvGrpSpPr>
          <p:grpSpPr bwMode="auto">
            <a:xfrm>
              <a:off x="1" y="392"/>
              <a:ext cx="5758" cy="1571"/>
              <a:chOff x="1" y="392"/>
              <a:chExt cx="5758" cy="1571"/>
            </a:xfrm>
          </p:grpSpPr>
          <p:sp>
            <p:nvSpPr>
              <p:cNvPr id="15977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5977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5977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5977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5978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5978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5978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597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597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mn-lt"/>
              </a:defRPr>
            </a:lvl1pPr>
          </a:lstStyle>
          <a:p>
            <a:endParaRPr lang="en-US"/>
          </a:p>
        </p:txBody>
      </p:sp>
      <p:sp>
        <p:nvSpPr>
          <p:cNvPr id="1597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mn-lt"/>
              </a:defRPr>
            </a:lvl1pPr>
          </a:lstStyle>
          <a:p>
            <a:endParaRPr lang="en-US"/>
          </a:p>
        </p:txBody>
      </p:sp>
      <p:sp>
        <p:nvSpPr>
          <p:cNvPr id="1597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mn-lt"/>
              </a:defRPr>
            </a:lvl1pPr>
          </a:lstStyle>
          <a:p>
            <a:fld id="{7484A91C-AF39-4800-8ADD-D6206E6D2841}" type="slidenum">
              <a:rPr lang="en-US"/>
              <a:pPr/>
              <a:t>‹#›</a:t>
            </a:fld>
            <a:endParaRPr lang="en-US"/>
          </a:p>
        </p:txBody>
      </p:sp>
      <p:sp>
        <p:nvSpPr>
          <p:cNvPr id="159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9783"/>
                                        </p:tgtEl>
                                        <p:attrNameLst>
                                          <p:attrName>style.visibility</p:attrName>
                                        </p:attrNameLst>
                                      </p:cBhvr>
                                      <p:to>
                                        <p:strVal val="visible"/>
                                      </p:to>
                                    </p:set>
                                    <p:anim calcmode="lin" valueType="num">
                                      <p:cBhvr>
                                        <p:cTn id="7" dur="1000" fill="hold"/>
                                        <p:tgtEl>
                                          <p:spTgt spid="159783"/>
                                        </p:tgtEl>
                                        <p:attrNameLst>
                                          <p:attrName>ppt_x</p:attrName>
                                        </p:attrNameLst>
                                      </p:cBhvr>
                                      <p:tavLst>
                                        <p:tav tm="0">
                                          <p:val>
                                            <p:strVal val="#ppt_x-.2"/>
                                          </p:val>
                                        </p:tav>
                                        <p:tav tm="100000">
                                          <p:val>
                                            <p:strVal val="#ppt_x"/>
                                          </p:val>
                                        </p:tav>
                                      </p:tavLst>
                                    </p:anim>
                                    <p:anim calcmode="lin" valueType="num">
                                      <p:cBhvr>
                                        <p:cTn id="8" dur="1000" fill="hold"/>
                                        <p:tgtEl>
                                          <p:spTgt spid="1597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978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9787">
                                            <p:txEl>
                                              <p:pRg st="0" end="0"/>
                                            </p:txEl>
                                          </p:spTgt>
                                        </p:tgtEl>
                                        <p:attrNameLst>
                                          <p:attrName>style.visibility</p:attrName>
                                        </p:attrNameLst>
                                      </p:cBhvr>
                                      <p:to>
                                        <p:strVal val="visible"/>
                                      </p:to>
                                    </p:set>
                                    <p:animEffect transition="in" filter="fade">
                                      <p:cBhvr>
                                        <p:cTn id="14" dur="500"/>
                                        <p:tgtEl>
                                          <p:spTgt spid="159787">
                                            <p:txEl>
                                              <p:pRg st="0" end="0"/>
                                            </p:txEl>
                                          </p:spTgt>
                                        </p:tgtEl>
                                      </p:cBhvr>
                                    </p:animEffect>
                                    <p:anim calcmode="lin" valueType="num">
                                      <p:cBhvr>
                                        <p:cTn id="15" dur="500" fill="hold"/>
                                        <p:tgtEl>
                                          <p:spTgt spid="1597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978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59787">
                                            <p:txEl>
                                              <p:pRg st="1" end="1"/>
                                            </p:txEl>
                                          </p:spTgt>
                                        </p:tgtEl>
                                        <p:attrNameLst>
                                          <p:attrName>style.visibility</p:attrName>
                                        </p:attrNameLst>
                                      </p:cBhvr>
                                      <p:to>
                                        <p:strVal val="visible"/>
                                      </p:to>
                                    </p:set>
                                    <p:animEffect transition="in" filter="fade">
                                      <p:cBhvr>
                                        <p:cTn id="19" dur="500"/>
                                        <p:tgtEl>
                                          <p:spTgt spid="159787">
                                            <p:txEl>
                                              <p:pRg st="1" end="1"/>
                                            </p:txEl>
                                          </p:spTgt>
                                        </p:tgtEl>
                                      </p:cBhvr>
                                    </p:animEffect>
                                    <p:anim calcmode="lin" valueType="num">
                                      <p:cBhvr>
                                        <p:cTn id="20" dur="500" fill="hold"/>
                                        <p:tgtEl>
                                          <p:spTgt spid="15978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5978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59787">
                                            <p:txEl>
                                              <p:pRg st="2" end="2"/>
                                            </p:txEl>
                                          </p:spTgt>
                                        </p:tgtEl>
                                        <p:attrNameLst>
                                          <p:attrName>style.visibility</p:attrName>
                                        </p:attrNameLst>
                                      </p:cBhvr>
                                      <p:to>
                                        <p:strVal val="visible"/>
                                      </p:to>
                                    </p:set>
                                    <p:animEffect transition="in" filter="fade">
                                      <p:cBhvr>
                                        <p:cTn id="24" dur="500"/>
                                        <p:tgtEl>
                                          <p:spTgt spid="159787">
                                            <p:txEl>
                                              <p:pRg st="2" end="2"/>
                                            </p:txEl>
                                          </p:spTgt>
                                        </p:tgtEl>
                                      </p:cBhvr>
                                    </p:animEffect>
                                    <p:anim calcmode="lin" valueType="num">
                                      <p:cBhvr>
                                        <p:cTn id="25" dur="500" fill="hold"/>
                                        <p:tgtEl>
                                          <p:spTgt spid="15978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5978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59787">
                                            <p:txEl>
                                              <p:pRg st="3" end="3"/>
                                            </p:txEl>
                                          </p:spTgt>
                                        </p:tgtEl>
                                        <p:attrNameLst>
                                          <p:attrName>style.visibility</p:attrName>
                                        </p:attrNameLst>
                                      </p:cBhvr>
                                      <p:to>
                                        <p:strVal val="visible"/>
                                      </p:to>
                                    </p:set>
                                    <p:animEffect transition="in" filter="fade">
                                      <p:cBhvr>
                                        <p:cTn id="29" dur="500"/>
                                        <p:tgtEl>
                                          <p:spTgt spid="159787">
                                            <p:txEl>
                                              <p:pRg st="3" end="3"/>
                                            </p:txEl>
                                          </p:spTgt>
                                        </p:tgtEl>
                                      </p:cBhvr>
                                    </p:animEffect>
                                    <p:anim calcmode="lin" valueType="num">
                                      <p:cBhvr>
                                        <p:cTn id="30" dur="500" fill="hold"/>
                                        <p:tgtEl>
                                          <p:spTgt spid="15978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5978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59787">
                                            <p:txEl>
                                              <p:pRg st="4" end="4"/>
                                            </p:txEl>
                                          </p:spTgt>
                                        </p:tgtEl>
                                        <p:attrNameLst>
                                          <p:attrName>style.visibility</p:attrName>
                                        </p:attrNameLst>
                                      </p:cBhvr>
                                      <p:to>
                                        <p:strVal val="visible"/>
                                      </p:to>
                                    </p:set>
                                    <p:animEffect transition="in" filter="fade">
                                      <p:cBhvr>
                                        <p:cTn id="34" dur="500"/>
                                        <p:tgtEl>
                                          <p:spTgt spid="159787">
                                            <p:txEl>
                                              <p:pRg st="4" end="4"/>
                                            </p:txEl>
                                          </p:spTgt>
                                        </p:tgtEl>
                                      </p:cBhvr>
                                    </p:animEffect>
                                    <p:anim calcmode="lin" valueType="num">
                                      <p:cBhvr>
                                        <p:cTn id="35" dur="500" fill="hold"/>
                                        <p:tgtEl>
                                          <p:spTgt spid="15978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5978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3" grpId="0"/>
      <p:bldP spid="159787" grpId="0" build="p">
        <p:tmplLst>
          <p:tmpl lvl="1">
            <p:tnLst>
              <p:par>
                <p:cTn presetID="44" presetClass="entr" presetSubtype="0" fill="hold" nodeType="clickEffect">
                  <p:stCondLst>
                    <p:cond delay="0"/>
                  </p:stCondLst>
                  <p:childTnLst>
                    <p:set>
                      <p:cBhvr>
                        <p:cTn dur="1" fill="hold">
                          <p:stCondLst>
                            <p:cond delay="0"/>
                          </p:stCondLst>
                        </p:cTn>
                        <p:tgtEl>
                          <p:spTgt spid="159787"/>
                        </p:tgtEl>
                        <p:attrNameLst>
                          <p:attrName>style.visibility</p:attrName>
                        </p:attrNameLst>
                      </p:cBhvr>
                      <p:to>
                        <p:strVal val="visible"/>
                      </p:to>
                    </p:set>
                    <p:animEffect transition="in" filter="fade">
                      <p:cBhvr>
                        <p:cTn dur="500"/>
                        <p:tgtEl>
                          <p:spTgt spid="159787"/>
                        </p:tgtEl>
                      </p:cBhvr>
                    </p:animEffect>
                    <p:anim calcmode="lin" valueType="num">
                      <p:cBhvr>
                        <p:cTn dur="500" fill="hold"/>
                        <p:tgtEl>
                          <p:spTgt spid="159787"/>
                        </p:tgtEl>
                        <p:attrNameLst>
                          <p:attrName>ppt_x</p:attrName>
                        </p:attrNameLst>
                      </p:cBhvr>
                      <p:tavLst>
                        <p:tav tm="0">
                          <p:val>
                            <p:strVal val="#ppt_x"/>
                          </p:val>
                        </p:tav>
                        <p:tav tm="100000">
                          <p:val>
                            <p:strVal val="#ppt_x"/>
                          </p:val>
                        </p:tav>
                      </p:tavLst>
                    </p:anim>
                    <p:anim calcmode="lin" valueType="num">
                      <p:cBhvr>
                        <p:cTn dur="500" fill="hold"/>
                        <p:tgtEl>
                          <p:spTgt spid="15978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59787"/>
                        </p:tgtEl>
                        <p:attrNameLst>
                          <p:attrName>style.visibility</p:attrName>
                        </p:attrNameLst>
                      </p:cBhvr>
                      <p:to>
                        <p:strVal val="visible"/>
                      </p:to>
                    </p:set>
                    <p:animEffect transition="in" filter="fade">
                      <p:cBhvr>
                        <p:cTn dur="500"/>
                        <p:tgtEl>
                          <p:spTgt spid="159787"/>
                        </p:tgtEl>
                      </p:cBhvr>
                    </p:animEffect>
                    <p:anim calcmode="lin" valueType="num">
                      <p:cBhvr>
                        <p:cTn dur="500" fill="hold"/>
                        <p:tgtEl>
                          <p:spTgt spid="159787"/>
                        </p:tgtEl>
                        <p:attrNameLst>
                          <p:attrName>ppt_x</p:attrName>
                        </p:attrNameLst>
                      </p:cBhvr>
                      <p:tavLst>
                        <p:tav tm="0">
                          <p:val>
                            <p:strVal val="#ppt_x"/>
                          </p:val>
                        </p:tav>
                        <p:tav tm="100000">
                          <p:val>
                            <p:strVal val="#ppt_x"/>
                          </p:val>
                        </p:tav>
                      </p:tavLst>
                    </p:anim>
                    <p:anim calcmode="lin" valueType="num">
                      <p:cBhvr>
                        <p:cTn dur="500" fill="hold"/>
                        <p:tgtEl>
                          <p:spTgt spid="15978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59787"/>
                        </p:tgtEl>
                        <p:attrNameLst>
                          <p:attrName>style.visibility</p:attrName>
                        </p:attrNameLst>
                      </p:cBhvr>
                      <p:to>
                        <p:strVal val="visible"/>
                      </p:to>
                    </p:set>
                    <p:animEffect transition="in" filter="fade">
                      <p:cBhvr>
                        <p:cTn dur="500"/>
                        <p:tgtEl>
                          <p:spTgt spid="159787"/>
                        </p:tgtEl>
                      </p:cBhvr>
                    </p:animEffect>
                    <p:anim calcmode="lin" valueType="num">
                      <p:cBhvr>
                        <p:cTn dur="500" fill="hold"/>
                        <p:tgtEl>
                          <p:spTgt spid="159787"/>
                        </p:tgtEl>
                        <p:attrNameLst>
                          <p:attrName>ppt_x</p:attrName>
                        </p:attrNameLst>
                      </p:cBhvr>
                      <p:tavLst>
                        <p:tav tm="0">
                          <p:val>
                            <p:strVal val="#ppt_x"/>
                          </p:val>
                        </p:tav>
                        <p:tav tm="100000">
                          <p:val>
                            <p:strVal val="#ppt_x"/>
                          </p:val>
                        </p:tav>
                      </p:tavLst>
                    </p:anim>
                    <p:anim calcmode="lin" valueType="num">
                      <p:cBhvr>
                        <p:cTn dur="500" fill="hold"/>
                        <p:tgtEl>
                          <p:spTgt spid="15978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59787"/>
                        </p:tgtEl>
                        <p:attrNameLst>
                          <p:attrName>style.visibility</p:attrName>
                        </p:attrNameLst>
                      </p:cBhvr>
                      <p:to>
                        <p:strVal val="visible"/>
                      </p:to>
                    </p:set>
                    <p:animEffect transition="in" filter="fade">
                      <p:cBhvr>
                        <p:cTn dur="500"/>
                        <p:tgtEl>
                          <p:spTgt spid="159787"/>
                        </p:tgtEl>
                      </p:cBhvr>
                    </p:animEffect>
                    <p:anim calcmode="lin" valueType="num">
                      <p:cBhvr>
                        <p:cTn dur="500" fill="hold"/>
                        <p:tgtEl>
                          <p:spTgt spid="159787"/>
                        </p:tgtEl>
                        <p:attrNameLst>
                          <p:attrName>ppt_x</p:attrName>
                        </p:attrNameLst>
                      </p:cBhvr>
                      <p:tavLst>
                        <p:tav tm="0">
                          <p:val>
                            <p:strVal val="#ppt_x"/>
                          </p:val>
                        </p:tav>
                        <p:tav tm="100000">
                          <p:val>
                            <p:strVal val="#ppt_x"/>
                          </p:val>
                        </p:tav>
                      </p:tavLst>
                    </p:anim>
                    <p:anim calcmode="lin" valueType="num">
                      <p:cBhvr>
                        <p:cTn dur="500" fill="hold"/>
                        <p:tgtEl>
                          <p:spTgt spid="15978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59787"/>
                        </p:tgtEl>
                        <p:attrNameLst>
                          <p:attrName>style.visibility</p:attrName>
                        </p:attrNameLst>
                      </p:cBhvr>
                      <p:to>
                        <p:strVal val="visible"/>
                      </p:to>
                    </p:set>
                    <p:animEffect transition="in" filter="fade">
                      <p:cBhvr>
                        <p:cTn dur="500"/>
                        <p:tgtEl>
                          <p:spTgt spid="159787"/>
                        </p:tgtEl>
                      </p:cBhvr>
                    </p:animEffect>
                    <p:anim calcmode="lin" valueType="num">
                      <p:cBhvr>
                        <p:cTn dur="500" fill="hold"/>
                        <p:tgtEl>
                          <p:spTgt spid="159787"/>
                        </p:tgtEl>
                        <p:attrNameLst>
                          <p:attrName>ppt_x</p:attrName>
                        </p:attrNameLst>
                      </p:cBhvr>
                      <p:tavLst>
                        <p:tav tm="0">
                          <p:val>
                            <p:strVal val="#ppt_x"/>
                          </p:val>
                        </p:tav>
                        <p:tav tm="100000">
                          <p:val>
                            <p:strVal val="#ppt_x"/>
                          </p:val>
                        </p:tav>
                      </p:tavLst>
                    </p:anim>
                    <p:anim calcmode="lin" valueType="num">
                      <p:cBhvr>
                        <p:cTn dur="500" fill="hold"/>
                        <p:tgtEl>
                          <p:spTgt spid="15978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3532187"/>
          </a:xfrm>
        </p:spPr>
        <p:txBody>
          <a:bodyPr/>
          <a:lstStyle/>
          <a:p>
            <a:r>
              <a:rPr lang="en-US" b="1" dirty="0" smtClean="0">
                <a:solidFill>
                  <a:srgbClr val="FFC000"/>
                </a:solidFill>
              </a:rPr>
              <a:t>From </a:t>
            </a:r>
            <a:r>
              <a:rPr lang="en-US" b="1" i="1" dirty="0" smtClean="0">
                <a:solidFill>
                  <a:srgbClr val="FFC000"/>
                </a:solidFill>
              </a:rPr>
              <a:t>The Ecology of Language Evolution</a:t>
            </a:r>
            <a:r>
              <a:rPr lang="en-US" b="1" dirty="0" smtClean="0">
                <a:solidFill>
                  <a:srgbClr val="FFC000"/>
                </a:solidFill>
              </a:rPr>
              <a:t> to </a:t>
            </a:r>
            <a:r>
              <a:rPr lang="en-US" b="1" i="1" dirty="0" smtClean="0">
                <a:solidFill>
                  <a:srgbClr val="FFC000"/>
                </a:solidFill>
              </a:rPr>
              <a:t>Language Evolution: Contact, competition and change</a:t>
            </a:r>
            <a:endParaRPr lang="en-US" sz="4000" b="1" dirty="0">
              <a:solidFill>
                <a:srgbClr val="FFC000"/>
              </a:solidFill>
            </a:endParaRPr>
          </a:p>
        </p:txBody>
      </p:sp>
      <p:sp>
        <p:nvSpPr>
          <p:cNvPr id="3" name="Content Placeholder 2"/>
          <p:cNvSpPr>
            <a:spLocks noGrp="1"/>
          </p:cNvSpPr>
          <p:nvPr>
            <p:ph idx="1"/>
          </p:nvPr>
        </p:nvSpPr>
        <p:spPr>
          <a:xfrm>
            <a:off x="457200" y="3962400"/>
            <a:ext cx="8229600" cy="2168525"/>
          </a:xfrm>
        </p:spPr>
        <p:txBody>
          <a:bodyPr/>
          <a:lstStyle/>
          <a:p>
            <a:endParaRPr lang="en-US" dirty="0" smtClean="0"/>
          </a:p>
          <a:p>
            <a:pPr algn="ctr">
              <a:buNone/>
            </a:pPr>
            <a:r>
              <a:rPr lang="en-US" sz="3600" b="1" dirty="0" smtClean="0">
                <a:solidFill>
                  <a:srgbClr val="FFC000"/>
                </a:solidFill>
              </a:rPr>
              <a:t>Salikoko S. Mufwene</a:t>
            </a:r>
          </a:p>
          <a:p>
            <a:pPr algn="ctr">
              <a:buNone/>
            </a:pPr>
            <a:r>
              <a:rPr lang="en-US" sz="3600" i="1" dirty="0" smtClean="0">
                <a:solidFill>
                  <a:srgbClr val="FFC000"/>
                </a:solidFill>
              </a:rPr>
              <a:t>University of Chicago</a:t>
            </a:r>
            <a:endParaRPr lang="en-US" sz="3600" i="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610600" cy="1143000"/>
          </a:xfrm>
        </p:spPr>
        <p:txBody>
          <a:bodyPr/>
          <a:lstStyle/>
          <a:p>
            <a:pPr algn="l"/>
            <a:r>
              <a:rPr lang="en-US" sz="3200" b="1" dirty="0" smtClean="0">
                <a:solidFill>
                  <a:srgbClr val="FFC000"/>
                </a:solidFill>
              </a:rPr>
              <a:t>There have been not only losses but also some linguistic gains.</a:t>
            </a:r>
            <a:endParaRPr lang="en-US" sz="3200" b="1" dirty="0">
              <a:solidFill>
                <a:srgbClr val="FFC000"/>
              </a:solidFill>
            </a:endParaRPr>
          </a:p>
        </p:txBody>
      </p:sp>
      <p:pic>
        <p:nvPicPr>
          <p:cNvPr id="11268" name="Picture 4"/>
          <p:cNvPicPr>
            <a:picLocks noChangeAspect="1" noChangeArrowheads="1"/>
          </p:cNvPicPr>
          <p:nvPr/>
        </p:nvPicPr>
        <p:blipFill>
          <a:blip r:embed="rId2" cstate="print"/>
          <a:srcRect/>
          <a:stretch>
            <a:fillRect/>
          </a:stretch>
        </p:blipFill>
        <p:spPr bwMode="auto">
          <a:xfrm>
            <a:off x="304800" y="1600200"/>
            <a:ext cx="8534400" cy="5029200"/>
          </a:xfrm>
          <a:prstGeom prst="rect">
            <a:avLst/>
          </a:prstGeom>
          <a:noFill/>
          <a:ln w="12700">
            <a:noFill/>
            <a:miter lim="800000"/>
            <a:headEnd type="none" w="sm" len="sm"/>
            <a:tailEnd type="none" w="sm" len="sm"/>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229600" cy="639762"/>
          </a:xfrm>
        </p:spPr>
        <p:txBody>
          <a:bodyPr rtlCol="0">
            <a:normAutofit fontScale="90000"/>
          </a:bodyPr>
          <a:lstStyle/>
          <a:p>
            <a:pPr eaLnBrk="1" fontAlgn="auto" hangingPunct="1">
              <a:spcAft>
                <a:spcPts val="0"/>
              </a:spcAft>
              <a:defRPr/>
            </a:pPr>
            <a:r>
              <a:rPr lang="en-US" sz="2800" b="1" dirty="0" smtClean="0">
                <a:solidFill>
                  <a:srgbClr val="FF9900"/>
                </a:solidFill>
              </a:rPr>
              <a:t>A partial post-colonial linguascape of Africa: Why hasn’t Africa Indo-Europeanized to the same extent as the Americas and Australia?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410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3799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991600" cy="1139825"/>
          </a:xfrm>
        </p:spPr>
        <p:txBody>
          <a:bodyPr/>
          <a:lstStyle/>
          <a:p>
            <a:pPr algn="l"/>
            <a:r>
              <a:rPr lang="en-US" sz="3200" b="1" dirty="0" smtClean="0">
                <a:solidFill>
                  <a:srgbClr val="FF9900"/>
                </a:solidFill>
              </a:rPr>
              <a:t>Language birth and death during the Indo-European expansion since about 6kya</a:t>
            </a:r>
            <a:endParaRPr lang="en-US" sz="3200" b="1" dirty="0">
              <a:solidFill>
                <a:srgbClr val="FF9900"/>
              </a:solidFill>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63314"/>
            <a:ext cx="4495800" cy="279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117600"/>
            <a:ext cx="555117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515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1000" fill="hold"/>
                                        <p:tgtEl>
                                          <p:spTgt spid="23557"/>
                                        </p:tgtEl>
                                        <p:attrNameLst>
                                          <p:attrName>ppt_x</p:attrName>
                                        </p:attrNameLst>
                                      </p:cBhvr>
                                      <p:tavLst>
                                        <p:tav tm="0">
                                          <p:val>
                                            <p:strVal val="0-#ppt_w/2"/>
                                          </p:val>
                                        </p:tav>
                                        <p:tav tm="100000">
                                          <p:val>
                                            <p:strVal val="#ppt_x"/>
                                          </p:val>
                                        </p:tav>
                                      </p:tavLst>
                                    </p:anim>
                                    <p:anim calcmode="lin" valueType="num">
                                      <p:cBhvr additive="base">
                                        <p:cTn id="8" dur="10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1000" fill="hold"/>
                                        <p:tgtEl>
                                          <p:spTgt spid="23556"/>
                                        </p:tgtEl>
                                        <p:attrNameLst>
                                          <p:attrName>ppt_x</p:attrName>
                                        </p:attrNameLst>
                                      </p:cBhvr>
                                      <p:tavLst>
                                        <p:tav tm="0">
                                          <p:val>
                                            <p:strVal val="1+#ppt_w/2"/>
                                          </p:val>
                                        </p:tav>
                                        <p:tav tm="100000">
                                          <p:val>
                                            <p:strVal val="#ppt_x"/>
                                          </p:val>
                                        </p:tav>
                                      </p:tavLst>
                                    </p:anim>
                                    <p:anim calcmode="lin" valueType="num">
                                      <p:cBhvr additive="base">
                                        <p:cTn id="14" dur="10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z="3200" b="1" dirty="0">
                <a:solidFill>
                  <a:srgbClr val="FF9900"/>
                </a:solidFill>
              </a:rPr>
              <a:t>Bantu dispersal/migrations: A history of language births and deaths</a:t>
            </a:r>
            <a:endParaRPr lang="en-US" sz="3200" dirty="0"/>
          </a:p>
        </p:txBody>
      </p:sp>
      <p:pic>
        <p:nvPicPr>
          <p:cNvPr id="4" name="Picture 3" descr="C:\Documents and Settings\Salikoko S. Mufwene\My Documents\MAPS\SubSaharanP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858"/>
            <a:ext cx="3200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Salikoko S. Mufwene\My Documents\MAPS\BANTU-MIGRAT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4876800" cy="438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986" y="1219200"/>
            <a:ext cx="3700613" cy="380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105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7813"/>
            <a:ext cx="8915400" cy="712787"/>
          </a:xfrm>
        </p:spPr>
        <p:txBody>
          <a:bodyPr/>
          <a:lstStyle/>
          <a:p>
            <a:r>
              <a:rPr lang="en-US" sz="3200" b="1" dirty="0" smtClean="0">
                <a:solidFill>
                  <a:srgbClr val="FF9900"/>
                </a:solidFill>
              </a:rPr>
              <a:t>The Roman Empire and the emergence of the Romance languages</a:t>
            </a:r>
            <a:endParaRPr lang="en-US" sz="3200" b="1" dirty="0">
              <a:solidFill>
                <a:srgbClr val="FF9900"/>
              </a:solidFill>
            </a:endParaRPr>
          </a:p>
        </p:txBody>
      </p:sp>
      <p:pic>
        <p:nvPicPr>
          <p:cNvPr id="3074" name="Picture 2" descr="C:\Users\Owner\Documents\MAPS\RomanEmpire.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399" y="3352800"/>
            <a:ext cx="6043111" cy="39708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43000"/>
            <a:ext cx="55911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301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1"/>
          </a:xfrm>
        </p:spPr>
        <p:txBody>
          <a:bodyPr/>
          <a:lstStyle/>
          <a:p>
            <a:pPr algn="l"/>
            <a:r>
              <a:rPr lang="en-US" sz="3200" b="1" dirty="0" smtClean="0">
                <a:solidFill>
                  <a:srgbClr val="FF9900"/>
                </a:solidFill>
              </a:rPr>
              <a:t>We can actually learn more about language vitality and/in the Roman Empire</a:t>
            </a:r>
            <a:endParaRPr lang="en-US" sz="3200" b="1" dirty="0">
              <a:solidFill>
                <a:srgbClr val="FF9900"/>
              </a:solidFill>
            </a:endParaRPr>
          </a:p>
        </p:txBody>
      </p:sp>
      <p:sp>
        <p:nvSpPr>
          <p:cNvPr id="4" name="Content Placeholder 3"/>
          <p:cNvSpPr>
            <a:spLocks noGrp="1"/>
          </p:cNvSpPr>
          <p:nvPr>
            <p:ph sz="half" idx="2"/>
          </p:nvPr>
        </p:nvSpPr>
        <p:spPr>
          <a:xfrm>
            <a:off x="3962400" y="1143000"/>
            <a:ext cx="5105400" cy="5410200"/>
          </a:xfrm>
        </p:spPr>
        <p:txBody>
          <a:bodyPr/>
          <a:lstStyle/>
          <a:p>
            <a:pPr>
              <a:buClr>
                <a:srgbClr val="FFFF00"/>
              </a:buClr>
              <a:buSzPct val="100000"/>
              <a:buFont typeface="Wingdings" pitchFamily="2" charset="2"/>
              <a:buChar char="q"/>
            </a:pPr>
            <a:r>
              <a:rPr lang="en-US" dirty="0" smtClean="0">
                <a:solidFill>
                  <a:srgbClr val="FFFF00"/>
                </a:solidFill>
              </a:rPr>
              <a:t>A hybrid colonization style (according to my typology)</a:t>
            </a:r>
          </a:p>
          <a:p>
            <a:pPr>
              <a:buClr>
                <a:srgbClr val="FFFF00"/>
              </a:buClr>
              <a:buSzPct val="100000"/>
              <a:buFont typeface="Wingdings" pitchFamily="2" charset="2"/>
              <a:buChar char="q"/>
            </a:pPr>
            <a:r>
              <a:rPr lang="en-US" dirty="0" smtClean="0">
                <a:solidFill>
                  <a:srgbClr val="FFFF00"/>
                </a:solidFill>
              </a:rPr>
              <a:t>Varying language policies and practices</a:t>
            </a:r>
          </a:p>
          <a:p>
            <a:pPr>
              <a:buClr>
                <a:srgbClr val="FFFF00"/>
              </a:buClr>
              <a:buSzPct val="100000"/>
              <a:buFont typeface="Wingdings" pitchFamily="2" charset="2"/>
              <a:buChar char="q"/>
            </a:pPr>
            <a:r>
              <a:rPr lang="en-US" dirty="0" smtClean="0">
                <a:solidFill>
                  <a:srgbClr val="FFFF00"/>
                </a:solidFill>
              </a:rPr>
              <a:t>The significance of urban centers as spread points for Latin</a:t>
            </a:r>
          </a:p>
          <a:p>
            <a:pPr>
              <a:buClr>
                <a:srgbClr val="FFFF00"/>
              </a:buClr>
              <a:buSzPct val="100000"/>
              <a:buFont typeface="Wingdings" pitchFamily="2" charset="2"/>
              <a:buChar char="q"/>
            </a:pPr>
            <a:r>
              <a:rPr lang="en-US" dirty="0" smtClean="0">
                <a:solidFill>
                  <a:srgbClr val="FFFF00"/>
                </a:solidFill>
              </a:rPr>
              <a:t>Greater number of neo-Latin varieties </a:t>
            </a:r>
          </a:p>
          <a:p>
            <a:pPr>
              <a:buClr>
                <a:srgbClr val="FFFF00"/>
              </a:buClr>
              <a:buSzPct val="100000"/>
              <a:buFont typeface="Wingdings" pitchFamily="2" charset="2"/>
              <a:buChar char="q"/>
            </a:pPr>
            <a:r>
              <a:rPr lang="en-US" dirty="0" smtClean="0">
                <a:solidFill>
                  <a:srgbClr val="FFFF00"/>
                </a:solidFill>
              </a:rPr>
              <a:t>Locality of competition dynamics in </a:t>
            </a:r>
            <a:r>
              <a:rPr lang="en-US" dirty="0" err="1" smtClean="0">
                <a:solidFill>
                  <a:srgbClr val="FFFF00"/>
                </a:solidFill>
              </a:rPr>
              <a:t>lg</a:t>
            </a:r>
            <a:r>
              <a:rPr lang="en-US" dirty="0" smtClean="0">
                <a:solidFill>
                  <a:srgbClr val="FFFF00"/>
                </a:solidFill>
              </a:rPr>
              <a:t> evolution</a:t>
            </a:r>
            <a:endParaRPr lang="en-US"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0" y="1641869"/>
            <a:ext cx="3894440" cy="369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1842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839200" cy="1139825"/>
          </a:xfrm>
        </p:spPr>
        <p:txBody>
          <a:bodyPr/>
          <a:lstStyle/>
          <a:p>
            <a:pPr algn="l"/>
            <a:r>
              <a:rPr lang="en-US" sz="3200" b="1" dirty="0" smtClean="0">
                <a:solidFill>
                  <a:srgbClr val="FF9900"/>
                </a:solidFill>
              </a:rPr>
              <a:t>Why has language vitality proceeded differ-</a:t>
            </a:r>
            <a:r>
              <a:rPr lang="en-US" sz="3200" b="1" dirty="0" err="1" smtClean="0">
                <a:solidFill>
                  <a:srgbClr val="FF9900"/>
                </a:solidFill>
              </a:rPr>
              <a:t>entially</a:t>
            </a:r>
            <a:r>
              <a:rPr lang="en-US" sz="3200" b="1" dirty="0" smtClean="0">
                <a:solidFill>
                  <a:srgbClr val="FF9900"/>
                </a:solidFill>
              </a:rPr>
              <a:t>? How variably has the Indo-European expansion proceeded?</a:t>
            </a:r>
            <a:endParaRPr lang="en-US" sz="3200" b="1" dirty="0">
              <a:solidFill>
                <a:srgbClr val="FF9900"/>
              </a:solidFill>
            </a:endParaRPr>
          </a:p>
        </p:txBody>
      </p:sp>
      <p:sp>
        <p:nvSpPr>
          <p:cNvPr id="3" name="Content Placeholder 2"/>
          <p:cNvSpPr>
            <a:spLocks noGrp="1"/>
          </p:cNvSpPr>
          <p:nvPr>
            <p:ph idx="1"/>
          </p:nvPr>
        </p:nvSpPr>
        <p:spPr>
          <a:xfrm>
            <a:off x="152400" y="1600200"/>
            <a:ext cx="8839200" cy="4530725"/>
          </a:xfrm>
        </p:spPr>
        <p:txBody>
          <a:bodyPr/>
          <a:lstStyle/>
          <a:p>
            <a:pPr>
              <a:buClr>
                <a:srgbClr val="FFFF00"/>
              </a:buClr>
              <a:buSzPct val="100000"/>
              <a:buFont typeface="Wingdings" pitchFamily="2" charset="2"/>
              <a:buChar char="q"/>
            </a:pPr>
            <a:r>
              <a:rPr lang="en-US" dirty="0" smtClean="0">
                <a:solidFill>
                  <a:srgbClr val="FFFF00"/>
                </a:solidFill>
              </a:rPr>
              <a:t>Different colonization styles</a:t>
            </a:r>
          </a:p>
          <a:p>
            <a:pPr lvl="1">
              <a:buClr>
                <a:srgbClr val="66FF33"/>
              </a:buClr>
              <a:buSzPct val="100000"/>
              <a:buFont typeface="Wingdings" pitchFamily="2" charset="2"/>
              <a:buChar char="q"/>
            </a:pPr>
            <a:r>
              <a:rPr lang="en-US" dirty="0" smtClean="0">
                <a:solidFill>
                  <a:srgbClr val="66FF33"/>
                </a:solidFill>
              </a:rPr>
              <a:t>Trade colonization</a:t>
            </a:r>
          </a:p>
          <a:p>
            <a:pPr lvl="1">
              <a:buClr>
                <a:srgbClr val="66FF33"/>
              </a:buClr>
              <a:buSzPct val="100000"/>
              <a:buFont typeface="Wingdings" pitchFamily="2" charset="2"/>
              <a:buChar char="q"/>
            </a:pPr>
            <a:r>
              <a:rPr lang="en-US" dirty="0" smtClean="0">
                <a:solidFill>
                  <a:srgbClr val="66FF33"/>
                </a:solidFill>
              </a:rPr>
              <a:t>Settlement colonization</a:t>
            </a:r>
          </a:p>
          <a:p>
            <a:pPr lvl="2">
              <a:buClr>
                <a:srgbClr val="99CC00"/>
              </a:buClr>
              <a:buSzPct val="100000"/>
              <a:buFont typeface="Wingdings" pitchFamily="2" charset="2"/>
              <a:buChar char="ü"/>
            </a:pPr>
            <a:r>
              <a:rPr lang="en-US" sz="2800" dirty="0" smtClean="0">
                <a:solidFill>
                  <a:srgbClr val="99CC00"/>
                </a:solidFill>
              </a:rPr>
              <a:t>“Creolization” as linguistic/cultural indigenization</a:t>
            </a:r>
          </a:p>
          <a:p>
            <a:pPr lvl="1">
              <a:buClr>
                <a:srgbClr val="66FF33"/>
              </a:buClr>
              <a:buSzPct val="100000"/>
              <a:buFont typeface="Wingdings" pitchFamily="2" charset="2"/>
              <a:buChar char="q"/>
            </a:pPr>
            <a:r>
              <a:rPr lang="en-US" dirty="0" smtClean="0">
                <a:solidFill>
                  <a:srgbClr val="66FF33"/>
                </a:solidFill>
              </a:rPr>
              <a:t>Exploitation colonization</a:t>
            </a:r>
          </a:p>
          <a:p>
            <a:pPr>
              <a:buClr>
                <a:srgbClr val="FFFF00"/>
              </a:buClr>
              <a:buSzPct val="100000"/>
              <a:buFont typeface="Wingdings" pitchFamily="2" charset="2"/>
              <a:buChar char="q"/>
            </a:pPr>
            <a:r>
              <a:rPr lang="en-US" dirty="0" smtClean="0">
                <a:solidFill>
                  <a:srgbClr val="FFFF00"/>
                </a:solidFill>
              </a:rPr>
              <a:t>The role of invaders’ ills in reducing indigenous populations</a:t>
            </a:r>
          </a:p>
          <a:p>
            <a:pPr>
              <a:buClr>
                <a:srgbClr val="FFFF00"/>
              </a:buClr>
              <a:buSzPct val="100000"/>
              <a:buFont typeface="Wingdings" pitchFamily="2" charset="2"/>
              <a:buChar char="q"/>
            </a:pPr>
            <a:r>
              <a:rPr lang="en-US" dirty="0" smtClean="0">
                <a:solidFill>
                  <a:srgbClr val="FFFF00"/>
                </a:solidFill>
              </a:rPr>
              <a:t>The role of indigenous migrations triggered my European settlements</a:t>
            </a:r>
            <a:endParaRPr lang="en-US" dirty="0">
              <a:solidFill>
                <a:srgbClr val="FFFF00"/>
              </a:solidFill>
            </a:endParaRPr>
          </a:p>
        </p:txBody>
      </p:sp>
    </p:spTree>
    <p:extLst>
      <p:ext uri="{BB962C8B-B14F-4D97-AF65-F5344CB8AC3E}">
        <p14:creationId xmlns:p14="http://schemas.microsoft.com/office/powerpoint/2010/main" val="16414879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eaLnBrk="1" hangingPunct="1"/>
            <a:r>
              <a:rPr lang="en-US" sz="2800" b="1" dirty="0" smtClean="0">
                <a:solidFill>
                  <a:srgbClr val="FF9900"/>
                </a:solidFill>
              </a:rPr>
              <a:t>Migrations within Africa caused by the European colonization: Their impact on language evolution</a:t>
            </a:r>
          </a:p>
        </p:txBody>
      </p:sp>
      <p:pic>
        <p:nvPicPr>
          <p:cNvPr id="4098" name="Picture 2" descr="C:\Documents and Settings\Salikoko S. Mufwene\My Documents\MAPS\LaborM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49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6111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39825"/>
          </a:xfrm>
        </p:spPr>
        <p:txBody>
          <a:bodyPr/>
          <a:lstStyle/>
          <a:p>
            <a:pPr algn="l"/>
            <a:r>
              <a:rPr lang="en-US" sz="3600" b="1" dirty="0" smtClean="0">
                <a:solidFill>
                  <a:srgbClr val="FF9900"/>
                </a:solidFill>
              </a:rPr>
              <a:t>Who said globalization had to be world-wide and uniform?</a:t>
            </a:r>
            <a:endParaRPr lang="en-US" sz="3600" b="1" dirty="0">
              <a:solidFill>
                <a:srgbClr val="FF9900"/>
              </a:solidFill>
            </a:endParaRPr>
          </a:p>
        </p:txBody>
      </p:sp>
      <p:sp>
        <p:nvSpPr>
          <p:cNvPr id="3" name="Content Placeholder 2"/>
          <p:cNvSpPr>
            <a:spLocks noGrp="1"/>
          </p:cNvSpPr>
          <p:nvPr>
            <p:ph idx="1"/>
          </p:nvPr>
        </p:nvSpPr>
        <p:spPr>
          <a:xfrm>
            <a:off x="152400" y="1295400"/>
            <a:ext cx="8763000" cy="5410200"/>
          </a:xfrm>
        </p:spPr>
        <p:txBody>
          <a:bodyPr/>
          <a:lstStyle/>
          <a:p>
            <a:pPr>
              <a:buClr>
                <a:srgbClr val="FFFF00"/>
              </a:buClr>
              <a:buSzPct val="100000"/>
              <a:buFont typeface="Wingdings" pitchFamily="2" charset="2"/>
              <a:buChar char="q"/>
            </a:pPr>
            <a:r>
              <a:rPr lang="en-US" dirty="0" smtClean="0">
                <a:solidFill>
                  <a:srgbClr val="FFFF00"/>
                </a:solidFill>
              </a:rPr>
              <a:t>Globalization as:</a:t>
            </a:r>
          </a:p>
          <a:p>
            <a:pPr lvl="1">
              <a:buClr>
                <a:srgbClr val="FFFF00"/>
              </a:buClr>
              <a:buSzPct val="100000"/>
              <a:buFont typeface="Wingdings" pitchFamily="2" charset="2"/>
              <a:buChar char="q"/>
            </a:pPr>
            <a:r>
              <a:rPr lang="en-US" dirty="0" smtClean="0">
                <a:solidFill>
                  <a:srgbClr val="FFFF00"/>
                </a:solidFill>
              </a:rPr>
              <a:t>Network of interconnectedness and interdependences</a:t>
            </a:r>
          </a:p>
          <a:p>
            <a:pPr lvl="1">
              <a:buClr>
                <a:srgbClr val="FFFF00"/>
              </a:buClr>
              <a:buSzPct val="100000"/>
              <a:buFont typeface="Wingdings" pitchFamily="2" charset="2"/>
              <a:buChar char="q"/>
            </a:pPr>
            <a:r>
              <a:rPr lang="en-US" dirty="0" smtClean="0">
                <a:solidFill>
                  <a:srgbClr val="FFFF00"/>
                </a:solidFill>
              </a:rPr>
              <a:t>Integration</a:t>
            </a:r>
          </a:p>
          <a:p>
            <a:pPr lvl="1">
              <a:buClr>
                <a:srgbClr val="FFFF00"/>
              </a:buClr>
              <a:buSzPct val="100000"/>
              <a:buFont typeface="Wingdings" pitchFamily="2" charset="2"/>
              <a:buChar char="q"/>
            </a:pPr>
            <a:r>
              <a:rPr lang="en-US" dirty="0" smtClean="0">
                <a:solidFill>
                  <a:srgbClr val="FFFF00"/>
                </a:solidFill>
              </a:rPr>
              <a:t>Population movements/migrations &lt;=&gt; Mobility with and without economic power</a:t>
            </a:r>
          </a:p>
          <a:p>
            <a:pPr>
              <a:buClr>
                <a:srgbClr val="FFFF00"/>
              </a:buClr>
              <a:buSzPct val="100000"/>
              <a:buFont typeface="Wingdings" pitchFamily="2" charset="2"/>
              <a:buChar char="q"/>
            </a:pPr>
            <a:r>
              <a:rPr lang="en-US" dirty="0" err="1" smtClean="0">
                <a:solidFill>
                  <a:srgbClr val="FFFF00"/>
                </a:solidFill>
              </a:rPr>
              <a:t>Glocalization</a:t>
            </a:r>
            <a:r>
              <a:rPr lang="en-US" dirty="0" smtClean="0">
                <a:solidFill>
                  <a:srgbClr val="FFFF00"/>
                </a:solidFill>
              </a:rPr>
              <a:t> and globalization index</a:t>
            </a:r>
          </a:p>
          <a:p>
            <a:pPr>
              <a:buClr>
                <a:srgbClr val="FFFF00"/>
              </a:buClr>
              <a:buSzPct val="100000"/>
              <a:buFont typeface="Wingdings" pitchFamily="2" charset="2"/>
              <a:buChar char="q"/>
            </a:pPr>
            <a:r>
              <a:rPr lang="en-US" dirty="0" smtClean="0">
                <a:solidFill>
                  <a:srgbClr val="FFFF00"/>
                </a:solidFill>
              </a:rPr>
              <a:t>Globalization and economic marginalization</a:t>
            </a:r>
          </a:p>
          <a:p>
            <a:pPr>
              <a:buClr>
                <a:srgbClr val="FFFF00"/>
              </a:buClr>
              <a:buSzPct val="100000"/>
              <a:buFont typeface="Wingdings" pitchFamily="2" charset="2"/>
              <a:buChar char="q"/>
            </a:pPr>
            <a:r>
              <a:rPr lang="en-US" dirty="0" smtClean="0">
                <a:solidFill>
                  <a:srgbClr val="FFFF00"/>
                </a:solidFill>
              </a:rPr>
              <a:t>Language and globalization</a:t>
            </a:r>
            <a:endParaRPr lang="en-US" dirty="0">
              <a:solidFill>
                <a:srgbClr val="FFFF00"/>
              </a:solidFill>
            </a:endParaRPr>
          </a:p>
        </p:txBody>
      </p:sp>
    </p:spTree>
    <p:extLst>
      <p:ext uri="{BB962C8B-B14F-4D97-AF65-F5344CB8AC3E}">
        <p14:creationId xmlns:p14="http://schemas.microsoft.com/office/powerpoint/2010/main" val="7833324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solidFill>
                  <a:srgbClr val="FF9900"/>
                </a:solidFill>
              </a:rPr>
              <a:t>The role of language in the economic development of citizens and nations, and in international trade</a:t>
            </a:r>
            <a:endParaRPr lang="en-US" sz="3200" b="1" dirty="0">
              <a:solidFill>
                <a:srgbClr val="FF9900"/>
              </a:solidFill>
            </a:endParaRPr>
          </a:p>
        </p:txBody>
      </p:sp>
      <p:sp>
        <p:nvSpPr>
          <p:cNvPr id="4" name="Content Placeholder 3"/>
          <p:cNvSpPr>
            <a:spLocks noGrp="1"/>
          </p:cNvSpPr>
          <p:nvPr>
            <p:ph sz="half" idx="1"/>
          </p:nvPr>
        </p:nvSpPr>
        <p:spPr>
          <a:xfrm>
            <a:off x="152400" y="1599090"/>
            <a:ext cx="3263900" cy="5106510"/>
          </a:xfrm>
        </p:spPr>
        <p:txBody>
          <a:bodyPr/>
          <a:lstStyle/>
          <a:p>
            <a:endParaRPr lang="en-US" dirty="0"/>
          </a:p>
        </p:txBody>
      </p:sp>
      <p:sp>
        <p:nvSpPr>
          <p:cNvPr id="5" name="Content Placeholder 4"/>
          <p:cNvSpPr>
            <a:spLocks noGrp="1"/>
          </p:cNvSpPr>
          <p:nvPr>
            <p:ph sz="half" idx="2"/>
          </p:nvPr>
        </p:nvSpPr>
        <p:spPr>
          <a:xfrm>
            <a:off x="3733800" y="1600200"/>
            <a:ext cx="5181600" cy="5105400"/>
          </a:xfrm>
        </p:spPr>
        <p:txBody>
          <a:bodyPr/>
          <a:lstStyle/>
          <a:p>
            <a:pPr>
              <a:buClr>
                <a:srgbClr val="FFFF00"/>
              </a:buClr>
              <a:buSzPct val="100000"/>
              <a:buFont typeface="Wingdings" pitchFamily="2" charset="2"/>
              <a:buChar char="q"/>
            </a:pPr>
            <a:r>
              <a:rPr lang="en-US" sz="3000" dirty="0" smtClean="0">
                <a:solidFill>
                  <a:srgbClr val="FFFF00"/>
                </a:solidFill>
              </a:rPr>
              <a:t>Language and the reality of multiculturalism</a:t>
            </a:r>
          </a:p>
          <a:p>
            <a:pPr>
              <a:buClr>
                <a:srgbClr val="FFFF00"/>
              </a:buClr>
              <a:buSzPct val="100000"/>
              <a:buFont typeface="Wingdings" pitchFamily="2" charset="2"/>
              <a:buChar char="q"/>
            </a:pPr>
            <a:r>
              <a:rPr lang="en-US" sz="3000" dirty="0" smtClean="0">
                <a:solidFill>
                  <a:srgbClr val="FFFF00"/>
                </a:solidFill>
              </a:rPr>
              <a:t>Language and ethnic divisiveness</a:t>
            </a:r>
          </a:p>
          <a:p>
            <a:pPr>
              <a:buClr>
                <a:srgbClr val="FFFF00"/>
              </a:buClr>
              <a:buSzPct val="100000"/>
              <a:buFont typeface="Wingdings" pitchFamily="2" charset="2"/>
              <a:buChar char="q"/>
            </a:pPr>
            <a:r>
              <a:rPr lang="en-US" sz="3000" dirty="0" smtClean="0">
                <a:solidFill>
                  <a:srgbClr val="FFFF00"/>
                </a:solidFill>
              </a:rPr>
              <a:t>Language and eco-</a:t>
            </a:r>
            <a:r>
              <a:rPr lang="en-US" sz="3000" dirty="0" err="1" smtClean="0">
                <a:solidFill>
                  <a:srgbClr val="FFFF00"/>
                </a:solidFill>
              </a:rPr>
              <a:t>nomic</a:t>
            </a:r>
            <a:r>
              <a:rPr lang="en-US" sz="3000" dirty="0" smtClean="0">
                <a:solidFill>
                  <a:srgbClr val="FFFF00"/>
                </a:solidFill>
              </a:rPr>
              <a:t> integration or marginalization</a:t>
            </a:r>
          </a:p>
          <a:p>
            <a:pPr>
              <a:buClr>
                <a:srgbClr val="FFFF00"/>
              </a:buClr>
              <a:buSzPct val="100000"/>
              <a:buFont typeface="Wingdings" pitchFamily="2" charset="2"/>
              <a:buChar char="q"/>
            </a:pPr>
            <a:r>
              <a:rPr lang="en-US" sz="3000" dirty="0" smtClean="0">
                <a:solidFill>
                  <a:srgbClr val="FFFF00"/>
                </a:solidFill>
              </a:rPr>
              <a:t>Language and education</a:t>
            </a:r>
            <a:endParaRPr lang="en-US" sz="30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600200"/>
            <a:ext cx="3276600" cy="495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9954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8600" y="685800"/>
            <a:ext cx="8458200" cy="2438399"/>
          </a:xfrm>
        </p:spPr>
        <p:txBody>
          <a:bodyPr/>
          <a:lstStyle/>
          <a:p>
            <a:r>
              <a:rPr lang="en-US" sz="4800" b="1" dirty="0" smtClean="0">
                <a:solidFill>
                  <a:srgbClr val="FF0000"/>
                </a:solidFill>
              </a:rPr>
              <a:t>Language Endangerment: From </a:t>
            </a:r>
            <a:r>
              <a:rPr lang="en-US" sz="4800" b="1" i="1" dirty="0" smtClean="0">
                <a:solidFill>
                  <a:srgbClr val="FF0000"/>
                </a:solidFill>
              </a:rPr>
              <a:t>The Ecology of Language Evolution</a:t>
            </a:r>
            <a:r>
              <a:rPr lang="en-US" sz="4800" b="1" dirty="0" smtClean="0">
                <a:solidFill>
                  <a:srgbClr val="FF0000"/>
                </a:solidFill>
              </a:rPr>
              <a:t> to date</a:t>
            </a:r>
            <a:endParaRPr lang="en-US" sz="4800" b="1" dirty="0">
              <a:solidFill>
                <a:srgbClr val="FF0000"/>
              </a:solidFill>
            </a:endParaRPr>
          </a:p>
        </p:txBody>
      </p:sp>
      <p:sp>
        <p:nvSpPr>
          <p:cNvPr id="3" name="Subtitle 2"/>
          <p:cNvSpPr>
            <a:spLocks noGrp="1"/>
          </p:cNvSpPr>
          <p:nvPr>
            <p:ph type="subTitle" sz="quarter" idx="1"/>
          </p:nvPr>
        </p:nvSpPr>
        <p:spPr>
          <a:xfrm>
            <a:off x="838200" y="3886200"/>
            <a:ext cx="7620000" cy="1752600"/>
          </a:xfrm>
        </p:spPr>
        <p:txBody>
          <a:bodyPr/>
          <a:lstStyle/>
          <a:p>
            <a:r>
              <a:rPr lang="en-US" sz="4400" b="1" dirty="0" smtClean="0">
                <a:solidFill>
                  <a:srgbClr val="CC3300"/>
                </a:solidFill>
                <a:latin typeface="Calibri" pitchFamily="34" charset="0"/>
                <a:cs typeface="Calibri" pitchFamily="34" charset="0"/>
              </a:rPr>
              <a:t>… still an embarrassing subject matter for linguistics</a:t>
            </a:r>
            <a:endParaRPr lang="en-US" sz="4400" b="1" dirty="0">
              <a:solidFill>
                <a:srgbClr val="CC3300"/>
              </a:solidFill>
              <a:latin typeface="Calibri" pitchFamily="34" charset="0"/>
              <a:cs typeface="Calibri" pitchFamily="34" charset="0"/>
            </a:endParaRPr>
          </a:p>
        </p:txBody>
      </p:sp>
    </p:spTree>
    <p:extLst>
      <p:ext uri="{BB962C8B-B14F-4D97-AF65-F5344CB8AC3E}">
        <p14:creationId xmlns:p14="http://schemas.microsoft.com/office/powerpoint/2010/main" val="11996337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sz="2800" b="1" dirty="0" smtClean="0">
                <a:solidFill>
                  <a:srgbClr val="FF9900"/>
                </a:solidFill>
              </a:rPr>
              <a:t>African cities: Interesting observatories for language contact and its consequences</a:t>
            </a:r>
          </a:p>
        </p:txBody>
      </p:sp>
      <p:graphicFrame>
        <p:nvGraphicFramePr>
          <p:cNvPr id="3074" name="Object 2"/>
          <p:cNvGraphicFramePr>
            <a:graphicFrameLocks noChangeAspect="1"/>
          </p:cNvGraphicFramePr>
          <p:nvPr>
            <p:extLst>
              <p:ext uri="{D42A27DB-BD31-4B8C-83A1-F6EECF244321}">
                <p14:modId xmlns:p14="http://schemas.microsoft.com/office/powerpoint/2010/main" val="1054948386"/>
              </p:ext>
            </p:extLst>
          </p:nvPr>
        </p:nvGraphicFramePr>
        <p:xfrm>
          <a:off x="2057400" y="1219200"/>
          <a:ext cx="4876800" cy="5524500"/>
        </p:xfrm>
        <a:graphic>
          <a:graphicData uri="http://schemas.openxmlformats.org/presentationml/2006/ole">
            <mc:AlternateContent xmlns:mc="http://schemas.openxmlformats.org/markup-compatibility/2006">
              <mc:Choice xmlns:v="urn:schemas-microsoft-com:vml" Requires="v">
                <p:oleObj spid="_x0000_s1059" name="Acrobat Document" r:id="rId3" imgW="5343378" imgH="6438783" progId="AcroExch.Document.7">
                  <p:embed/>
                </p:oleObj>
              </mc:Choice>
              <mc:Fallback>
                <p:oleObj name="Acrobat Document" r:id="rId3" imgW="5343378" imgH="6438783"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19200"/>
                        <a:ext cx="48768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47307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7813"/>
            <a:ext cx="8839200" cy="865187"/>
          </a:xfrm>
        </p:spPr>
        <p:txBody>
          <a:bodyPr/>
          <a:lstStyle/>
          <a:p>
            <a:pPr algn="l"/>
            <a:r>
              <a:rPr lang="en-US" sz="3200" b="1" dirty="0" smtClean="0">
                <a:solidFill>
                  <a:srgbClr val="FF9900"/>
                </a:solidFill>
              </a:rPr>
              <a:t>Do linguists understand poverty and how to eradicate it in multilingual societies?</a:t>
            </a:r>
            <a:endParaRPr lang="en-US" sz="3200" b="1" dirty="0">
              <a:solidFill>
                <a:srgbClr val="FF9900"/>
              </a:solidFill>
            </a:endParaRPr>
          </a:p>
        </p:txBody>
      </p:sp>
      <p:sp>
        <p:nvSpPr>
          <p:cNvPr id="6" name="Content Placeholder 5"/>
          <p:cNvSpPr>
            <a:spLocks noGrp="1"/>
          </p:cNvSpPr>
          <p:nvPr>
            <p:ph sz="half" idx="2"/>
          </p:nvPr>
        </p:nvSpPr>
        <p:spPr>
          <a:xfrm>
            <a:off x="3733800" y="1295400"/>
            <a:ext cx="5257800" cy="5334000"/>
          </a:xfrm>
        </p:spPr>
        <p:txBody>
          <a:bodyPr/>
          <a:lstStyle/>
          <a:p>
            <a:pPr>
              <a:buClr>
                <a:srgbClr val="FFFF00"/>
              </a:buClr>
              <a:buSzPct val="100000"/>
              <a:buFont typeface="Wingdings" pitchFamily="2" charset="2"/>
              <a:buChar char="q"/>
            </a:pPr>
            <a:r>
              <a:rPr lang="fr-FR" dirty="0">
                <a:solidFill>
                  <a:srgbClr val="FFFF00"/>
                </a:solidFill>
              </a:rPr>
              <a:t>“La langue doit </a:t>
            </a:r>
            <a:r>
              <a:rPr lang="fr-FR" dirty="0" err="1">
                <a:solidFill>
                  <a:srgbClr val="FFFF00"/>
                </a:solidFill>
              </a:rPr>
              <a:t>nourrire</a:t>
            </a:r>
            <a:r>
              <a:rPr lang="fr-FR" dirty="0">
                <a:solidFill>
                  <a:srgbClr val="FFFF00"/>
                </a:solidFill>
              </a:rPr>
              <a:t> son homme”</a:t>
            </a:r>
          </a:p>
          <a:p>
            <a:pPr>
              <a:buClr>
                <a:srgbClr val="FFFF00"/>
              </a:buClr>
              <a:buSzPct val="100000"/>
              <a:buFont typeface="Wingdings" pitchFamily="2" charset="2"/>
              <a:buChar char="q"/>
            </a:pPr>
            <a:r>
              <a:rPr lang="en-US" dirty="0" smtClean="0">
                <a:solidFill>
                  <a:srgbClr val="FFFF00"/>
                </a:solidFill>
              </a:rPr>
              <a:t>Language as an asset or a liability</a:t>
            </a:r>
          </a:p>
          <a:p>
            <a:pPr>
              <a:buClr>
                <a:srgbClr val="FFFF00"/>
              </a:buClr>
              <a:buSzPct val="100000"/>
              <a:buFont typeface="Wingdings" pitchFamily="2" charset="2"/>
              <a:buChar char="q"/>
            </a:pPr>
            <a:r>
              <a:rPr lang="en-US" dirty="0" smtClean="0">
                <a:solidFill>
                  <a:srgbClr val="FFFF00"/>
                </a:solidFill>
              </a:rPr>
              <a:t>When “language wealth” and “language rights”  mean nothing; and languages must be subordinated to people</a:t>
            </a:r>
          </a:p>
          <a:p>
            <a:pPr>
              <a:buClr>
                <a:srgbClr val="FFFF00"/>
              </a:buClr>
              <a:buSzPct val="100000"/>
              <a:buFont typeface="Wingdings" pitchFamily="2" charset="2"/>
              <a:buChar char="q"/>
            </a:pPr>
            <a:r>
              <a:rPr lang="en-US" dirty="0" smtClean="0">
                <a:solidFill>
                  <a:srgbClr val="FFFF00"/>
                </a:solidFill>
              </a:rPr>
              <a:t>Factoring the local econ-</a:t>
            </a:r>
            <a:r>
              <a:rPr lang="en-US" dirty="0" err="1" smtClean="0">
                <a:solidFill>
                  <a:srgbClr val="FFFF00"/>
                </a:solidFill>
              </a:rPr>
              <a:t>omic</a:t>
            </a:r>
            <a:r>
              <a:rPr lang="en-US" dirty="0" smtClean="0">
                <a:solidFill>
                  <a:srgbClr val="FFFF00"/>
                </a:solidFill>
              </a:rPr>
              <a:t> resources in the global picture.</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233738" cy="479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2923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17587"/>
          </a:xfrm>
        </p:spPr>
        <p:txBody>
          <a:bodyPr/>
          <a:lstStyle/>
          <a:p>
            <a:pPr algn="l"/>
            <a:r>
              <a:rPr lang="en-US" sz="3200" b="1" dirty="0" smtClean="0">
                <a:solidFill>
                  <a:srgbClr val="FF9900"/>
                </a:solidFill>
              </a:rPr>
              <a:t>Empowering speakers economically in order to maintain/revitalize their languages</a:t>
            </a:r>
            <a:endParaRPr lang="en-US" sz="3200" b="1" dirty="0">
              <a:solidFill>
                <a:srgbClr val="FF9900"/>
              </a:solidFill>
            </a:endParaRPr>
          </a:p>
        </p:txBody>
      </p:sp>
      <p:sp>
        <p:nvSpPr>
          <p:cNvPr id="4" name="Content Placeholder 3"/>
          <p:cNvSpPr>
            <a:spLocks noGrp="1"/>
          </p:cNvSpPr>
          <p:nvPr>
            <p:ph sz="half" idx="2"/>
          </p:nvPr>
        </p:nvSpPr>
        <p:spPr>
          <a:xfrm>
            <a:off x="3460750" y="1295400"/>
            <a:ext cx="5543550" cy="5410200"/>
          </a:xfrm>
        </p:spPr>
        <p:txBody>
          <a:bodyPr/>
          <a:lstStyle/>
          <a:p>
            <a:pPr>
              <a:buClr>
                <a:srgbClr val="FFFF00"/>
              </a:buClr>
              <a:buSzPct val="100000"/>
              <a:buFont typeface="Wingdings" pitchFamily="2" charset="2"/>
              <a:buChar char="q"/>
            </a:pPr>
            <a:r>
              <a:rPr lang="en-US" dirty="0" smtClean="0">
                <a:solidFill>
                  <a:srgbClr val="FFFF00"/>
                </a:solidFill>
              </a:rPr>
              <a:t>Can the State always </a:t>
            </a:r>
            <a:r>
              <a:rPr lang="en-US" dirty="0" err="1" smtClean="0">
                <a:solidFill>
                  <a:srgbClr val="FFFF00"/>
                </a:solidFill>
              </a:rPr>
              <a:t>af</a:t>
            </a:r>
            <a:r>
              <a:rPr lang="en-US" dirty="0" smtClean="0">
                <a:solidFill>
                  <a:srgbClr val="FFFF00"/>
                </a:solidFill>
              </a:rPr>
              <a:t>-ford to empower everyone of its languages?</a:t>
            </a:r>
          </a:p>
          <a:p>
            <a:pPr>
              <a:buClr>
                <a:srgbClr val="FFFF00"/>
              </a:buClr>
              <a:buSzPct val="100000"/>
              <a:buFont typeface="Wingdings" pitchFamily="2" charset="2"/>
              <a:buChar char="q"/>
            </a:pPr>
            <a:r>
              <a:rPr lang="en-US" dirty="0" smtClean="0">
                <a:solidFill>
                  <a:srgbClr val="FFFF00"/>
                </a:solidFill>
              </a:rPr>
              <a:t>Can the State exercise any control over the languages that individual citizens pre-</a:t>
            </a:r>
            <a:r>
              <a:rPr lang="en-US" dirty="0" err="1" smtClean="0">
                <a:solidFill>
                  <a:srgbClr val="FFFF00"/>
                </a:solidFill>
              </a:rPr>
              <a:t>fer</a:t>
            </a:r>
            <a:r>
              <a:rPr lang="en-US" dirty="0" smtClean="0">
                <a:solidFill>
                  <a:srgbClr val="FFFF00"/>
                </a:solidFill>
              </a:rPr>
              <a:t> to speak?</a:t>
            </a:r>
          </a:p>
          <a:p>
            <a:pPr>
              <a:buClr>
                <a:srgbClr val="FFFF00"/>
              </a:buClr>
              <a:buSzPct val="100000"/>
              <a:buFont typeface="Wingdings" pitchFamily="2" charset="2"/>
              <a:buChar char="q"/>
            </a:pPr>
            <a:r>
              <a:rPr lang="en-US" dirty="0" smtClean="0">
                <a:solidFill>
                  <a:srgbClr val="FFFF00"/>
                </a:solidFill>
              </a:rPr>
              <a:t>What kind of socioeconomic infrastructure should the State provide to help main-</a:t>
            </a:r>
            <a:r>
              <a:rPr lang="en-US" dirty="0" err="1" smtClean="0">
                <a:solidFill>
                  <a:srgbClr val="FFFF00"/>
                </a:solidFill>
              </a:rPr>
              <a:t>tain</a:t>
            </a:r>
            <a:r>
              <a:rPr lang="en-US" dirty="0" smtClean="0">
                <a:solidFill>
                  <a:srgbClr val="FFFF00"/>
                </a:solidFill>
              </a:rPr>
              <a:t> (ethno)linguistic diversity and equality?</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600200"/>
            <a:ext cx="3448050" cy="467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4305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813"/>
            <a:ext cx="8915400" cy="1139825"/>
          </a:xfrm>
        </p:spPr>
        <p:txBody>
          <a:bodyPr/>
          <a:lstStyle/>
          <a:p>
            <a:pPr algn="l"/>
            <a:r>
              <a:rPr lang="en-US" sz="3200" b="1" dirty="0" smtClean="0">
                <a:solidFill>
                  <a:srgbClr val="FF9900"/>
                </a:solidFill>
              </a:rPr>
              <a:t>How much control can a State exercise on individual decisions of its citizens regarding language practice?</a:t>
            </a:r>
            <a:endParaRPr lang="en-US" sz="3200" b="1" dirty="0">
              <a:solidFill>
                <a:srgbClr val="FF9900"/>
              </a:solidFill>
            </a:endParaRPr>
          </a:p>
        </p:txBody>
      </p:sp>
      <p:sp>
        <p:nvSpPr>
          <p:cNvPr id="5" name="Content Placeholder 4"/>
          <p:cNvSpPr>
            <a:spLocks noGrp="1"/>
          </p:cNvSpPr>
          <p:nvPr>
            <p:ph idx="1"/>
          </p:nvPr>
        </p:nvSpPr>
        <p:spPr>
          <a:xfrm>
            <a:off x="0" y="1676400"/>
            <a:ext cx="9067800" cy="5029200"/>
          </a:xfrm>
        </p:spPr>
        <p:txBody>
          <a:bodyPr/>
          <a:lstStyle/>
          <a:p>
            <a:pPr>
              <a:buClr>
                <a:srgbClr val="FFFF00"/>
              </a:buClr>
              <a:buSzPct val="100000"/>
              <a:buFont typeface="Wingdings" pitchFamily="2" charset="2"/>
              <a:buChar char="q"/>
            </a:pPr>
            <a:r>
              <a:rPr lang="en-US" sz="3000" dirty="0" smtClean="0">
                <a:solidFill>
                  <a:srgbClr val="FFFF00"/>
                </a:solidFill>
              </a:rPr>
              <a:t>Can the State control informal economy and how far?</a:t>
            </a:r>
          </a:p>
          <a:p>
            <a:pPr>
              <a:buClr>
                <a:srgbClr val="FFFF00"/>
              </a:buClr>
              <a:buSzPct val="100000"/>
              <a:buFont typeface="Wingdings" pitchFamily="2" charset="2"/>
              <a:buChar char="q"/>
            </a:pPr>
            <a:r>
              <a:rPr lang="en-US" sz="3000" dirty="0" smtClean="0">
                <a:solidFill>
                  <a:srgbClr val="FFFF00"/>
                </a:solidFill>
              </a:rPr>
              <a:t>Can the State control its citizens’ </a:t>
            </a:r>
            <a:r>
              <a:rPr lang="en-US" sz="3000" dirty="0" err="1" smtClean="0">
                <a:solidFill>
                  <a:srgbClr val="FFFF00"/>
                </a:solidFill>
              </a:rPr>
              <a:t>socializa-tion</a:t>
            </a:r>
            <a:r>
              <a:rPr lang="en-US" sz="3000" dirty="0" smtClean="0">
                <a:solidFill>
                  <a:srgbClr val="FFFF00"/>
                </a:solidFill>
              </a:rPr>
              <a:t> patterns?</a:t>
            </a:r>
          </a:p>
          <a:p>
            <a:pPr>
              <a:buClr>
                <a:srgbClr val="FFFF00"/>
              </a:buClr>
              <a:buSzPct val="100000"/>
              <a:buFont typeface="Wingdings" pitchFamily="2" charset="2"/>
              <a:buChar char="q"/>
            </a:pPr>
            <a:r>
              <a:rPr lang="en-US" sz="3000" dirty="0" smtClean="0">
                <a:solidFill>
                  <a:srgbClr val="FFFF00"/>
                </a:solidFill>
              </a:rPr>
              <a:t>Or can the State focus on developing the economic infrastructure ignoring patterns of language practice and probably </a:t>
            </a:r>
            <a:r>
              <a:rPr lang="en-US" sz="3000" dirty="0" err="1" smtClean="0">
                <a:solidFill>
                  <a:srgbClr val="FFFF00"/>
                </a:solidFill>
              </a:rPr>
              <a:t>disadvan-taging</a:t>
            </a:r>
            <a:r>
              <a:rPr lang="en-US" sz="3000" dirty="0" smtClean="0">
                <a:solidFill>
                  <a:srgbClr val="FFFF00"/>
                </a:solidFill>
              </a:rPr>
              <a:t> some people?</a:t>
            </a:r>
          </a:p>
          <a:p>
            <a:pPr>
              <a:buClr>
                <a:srgbClr val="FFFF00"/>
              </a:buClr>
              <a:buSzPct val="100000"/>
              <a:buFont typeface="Wingdings" pitchFamily="2" charset="2"/>
              <a:buChar char="q"/>
            </a:pPr>
            <a:r>
              <a:rPr lang="en-US" sz="3000" dirty="0" smtClean="0">
                <a:solidFill>
                  <a:srgbClr val="FFFF00"/>
                </a:solidFill>
              </a:rPr>
              <a:t>Or should the State leave it all to self-organization?</a:t>
            </a:r>
            <a:endParaRPr lang="en-US" sz="3000" dirty="0">
              <a:solidFill>
                <a:srgbClr val="FFFF00"/>
              </a:solidFill>
            </a:endParaRPr>
          </a:p>
        </p:txBody>
      </p:sp>
    </p:spTree>
    <p:extLst>
      <p:ext uri="{BB962C8B-B14F-4D97-AF65-F5344CB8AC3E}">
        <p14:creationId xmlns:p14="http://schemas.microsoft.com/office/powerpoint/2010/main" val="8166071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00" y="152400"/>
            <a:ext cx="9067800" cy="609600"/>
          </a:xfrm>
        </p:spPr>
        <p:txBody>
          <a:bodyPr/>
          <a:lstStyle/>
          <a:p>
            <a:pPr algn="l"/>
            <a:r>
              <a:rPr lang="en-US" sz="3200" b="1" dirty="0" smtClean="0">
                <a:solidFill>
                  <a:srgbClr val="FF9900"/>
                </a:solidFill>
              </a:rPr>
              <a:t>Who and/or what “kills” languages and how?</a:t>
            </a:r>
            <a:endParaRPr lang="en-US" sz="3200" b="1" dirty="0">
              <a:solidFill>
                <a:srgbClr val="FF9900"/>
              </a:solidFill>
            </a:endParaRPr>
          </a:p>
        </p:txBody>
      </p:sp>
      <p:sp>
        <p:nvSpPr>
          <p:cNvPr id="6" name="Content Placeholder 5"/>
          <p:cNvSpPr>
            <a:spLocks noGrp="1"/>
          </p:cNvSpPr>
          <p:nvPr>
            <p:ph idx="1"/>
          </p:nvPr>
        </p:nvSpPr>
        <p:spPr>
          <a:xfrm>
            <a:off x="152400" y="685800"/>
            <a:ext cx="8839200" cy="5867400"/>
          </a:xfrm>
        </p:spPr>
        <p:txBody>
          <a:bodyPr/>
          <a:lstStyle/>
          <a:p>
            <a:pPr>
              <a:buClr>
                <a:srgbClr val="FFFF00"/>
              </a:buClr>
              <a:buSzPct val="100000"/>
              <a:buFont typeface="Wingdings" pitchFamily="2" charset="2"/>
              <a:buChar char="q"/>
            </a:pPr>
            <a:r>
              <a:rPr lang="en-US" sz="2800" dirty="0" smtClean="0">
                <a:solidFill>
                  <a:srgbClr val="FFFF00"/>
                </a:solidFill>
              </a:rPr>
              <a:t>Do speakers really decide (consciously) to give up their languages?</a:t>
            </a:r>
          </a:p>
          <a:p>
            <a:pPr>
              <a:buClr>
                <a:srgbClr val="FFFF00"/>
              </a:buClr>
              <a:buSzPct val="100000"/>
              <a:buFont typeface="Wingdings" pitchFamily="2" charset="2"/>
              <a:buChar char="q"/>
            </a:pPr>
            <a:r>
              <a:rPr lang="en-US" sz="2800" dirty="0" smtClean="0">
                <a:solidFill>
                  <a:srgbClr val="FFFF00"/>
                </a:solidFill>
              </a:rPr>
              <a:t>What particular population structures favor evolution toward monolingualism?</a:t>
            </a:r>
          </a:p>
          <a:p>
            <a:pPr>
              <a:buClr>
                <a:srgbClr val="FFFF00"/>
              </a:buClr>
              <a:buSzPct val="100000"/>
              <a:buFont typeface="Wingdings" pitchFamily="2" charset="2"/>
              <a:buChar char="q"/>
            </a:pPr>
            <a:r>
              <a:rPr lang="en-US" sz="2800" dirty="0" smtClean="0">
                <a:solidFill>
                  <a:srgbClr val="FFFF00"/>
                </a:solidFill>
              </a:rPr>
              <a:t>Are the ecological conditions leading to language loss the same for all ethnolinguistic groups?</a:t>
            </a:r>
          </a:p>
          <a:p>
            <a:pPr>
              <a:buClr>
                <a:srgbClr val="FFFF00"/>
              </a:buClr>
              <a:buSzPct val="100000"/>
              <a:buFont typeface="Wingdings" pitchFamily="2" charset="2"/>
              <a:buChar char="q"/>
            </a:pPr>
            <a:r>
              <a:rPr lang="en-US" sz="2800" dirty="0" smtClean="0">
                <a:solidFill>
                  <a:srgbClr val="FFFF00"/>
                </a:solidFill>
              </a:rPr>
              <a:t>What particular kinds of ecological pressures determine individual speakers’ language choices during their interactions?</a:t>
            </a:r>
          </a:p>
          <a:p>
            <a:pPr>
              <a:buClr>
                <a:srgbClr val="FFFF00"/>
              </a:buClr>
              <a:buSzPct val="100000"/>
              <a:buFont typeface="Wingdings" pitchFamily="2" charset="2"/>
              <a:buChar char="q"/>
            </a:pPr>
            <a:r>
              <a:rPr lang="en-US" sz="2800" dirty="0" smtClean="0">
                <a:solidFill>
                  <a:srgbClr val="FFFF00"/>
                </a:solidFill>
              </a:rPr>
              <a:t>Why don’t speakers fight them if the </a:t>
            </a:r>
            <a:r>
              <a:rPr lang="en-US" sz="2800" dirty="0" err="1" smtClean="0">
                <a:solidFill>
                  <a:srgbClr val="FFFF00"/>
                </a:solidFill>
              </a:rPr>
              <a:t>pres-sures</a:t>
            </a:r>
            <a:r>
              <a:rPr lang="en-US" sz="2800" dirty="0" smtClean="0">
                <a:solidFill>
                  <a:srgbClr val="FFFF00"/>
                </a:solidFill>
              </a:rPr>
              <a:t> are disadvantageous? Or how can they (be advised to) fight them?</a:t>
            </a:r>
            <a:endParaRPr lang="en-US" sz="2800" dirty="0">
              <a:solidFill>
                <a:srgbClr val="FFFF00"/>
              </a:solidFill>
            </a:endParaRPr>
          </a:p>
        </p:txBody>
      </p:sp>
    </p:spTree>
    <p:extLst>
      <p:ext uri="{BB962C8B-B14F-4D97-AF65-F5344CB8AC3E}">
        <p14:creationId xmlns:p14="http://schemas.microsoft.com/office/powerpoint/2010/main" val="25549381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886200" cy="788987"/>
          </a:xfrm>
        </p:spPr>
        <p:txBody>
          <a:bodyPr/>
          <a:lstStyle/>
          <a:p>
            <a:pPr algn="l"/>
            <a:r>
              <a:rPr lang="en-US" sz="3200" b="1" dirty="0" smtClean="0">
                <a:solidFill>
                  <a:srgbClr val="FF9900"/>
                </a:solidFill>
              </a:rPr>
              <a:t>More concretely…</a:t>
            </a:r>
            <a:endParaRPr lang="en-US" sz="3200" b="1" dirty="0">
              <a:solidFill>
                <a:srgbClr val="FF9900"/>
              </a:solidFill>
            </a:endParaRPr>
          </a:p>
        </p:txBody>
      </p:sp>
      <p:sp>
        <p:nvSpPr>
          <p:cNvPr id="3" name="Content Placeholder 2"/>
          <p:cNvSpPr>
            <a:spLocks noGrp="1"/>
          </p:cNvSpPr>
          <p:nvPr>
            <p:ph idx="1"/>
          </p:nvPr>
        </p:nvSpPr>
        <p:spPr>
          <a:xfrm>
            <a:off x="152400" y="914400"/>
            <a:ext cx="8839200" cy="5486400"/>
          </a:xfrm>
        </p:spPr>
        <p:txBody>
          <a:bodyPr/>
          <a:lstStyle/>
          <a:p>
            <a:pPr>
              <a:buClr>
                <a:srgbClr val="FFFF00"/>
              </a:buClr>
              <a:buSzPct val="100000"/>
              <a:buFont typeface="Wingdings" pitchFamily="2" charset="2"/>
              <a:buChar char="q"/>
            </a:pPr>
            <a:r>
              <a:rPr lang="en-US" dirty="0" smtClean="0">
                <a:solidFill>
                  <a:srgbClr val="FFFF00"/>
                </a:solidFill>
              </a:rPr>
              <a:t>Why is English the dominant language of this conference and of the Summer School, while the French are our hosts?</a:t>
            </a:r>
          </a:p>
          <a:p>
            <a:pPr>
              <a:buClr>
                <a:srgbClr val="FFFF00"/>
              </a:buClr>
              <a:buSzPct val="100000"/>
              <a:buFont typeface="Wingdings" pitchFamily="2" charset="2"/>
              <a:buChar char="q"/>
            </a:pPr>
            <a:r>
              <a:rPr lang="en-US" dirty="0" smtClean="0">
                <a:solidFill>
                  <a:srgbClr val="FFFF00"/>
                </a:solidFill>
              </a:rPr>
              <a:t>Why am I talking to you in English when I am a fluent French speaker (or so I rate myself)?</a:t>
            </a:r>
          </a:p>
          <a:p>
            <a:pPr>
              <a:buClr>
                <a:srgbClr val="FFFF00"/>
              </a:buClr>
              <a:buSzPct val="100000"/>
              <a:buFont typeface="Wingdings" pitchFamily="2" charset="2"/>
              <a:buChar char="q"/>
            </a:pPr>
            <a:r>
              <a:rPr lang="en-US" dirty="0" smtClean="0">
                <a:solidFill>
                  <a:srgbClr val="FFFF00"/>
                </a:solidFill>
              </a:rPr>
              <a:t>Why didn’t I consider it an option to address you in </a:t>
            </a:r>
            <a:r>
              <a:rPr lang="en-US" dirty="0" err="1" smtClean="0">
                <a:solidFill>
                  <a:srgbClr val="FFFF00"/>
                </a:solidFill>
              </a:rPr>
              <a:t>Kikongo</a:t>
            </a:r>
            <a:r>
              <a:rPr lang="en-US" dirty="0" smtClean="0">
                <a:solidFill>
                  <a:srgbClr val="FFFF00"/>
                </a:solidFill>
              </a:rPr>
              <a:t>, or Lingala, or, least of all, </a:t>
            </a:r>
            <a:r>
              <a:rPr lang="en-US" dirty="0" err="1" smtClean="0">
                <a:solidFill>
                  <a:srgbClr val="FFFF00"/>
                </a:solidFill>
              </a:rPr>
              <a:t>Kiyansi</a:t>
            </a:r>
            <a:r>
              <a:rPr lang="en-US" dirty="0" smtClean="0">
                <a:solidFill>
                  <a:srgbClr val="FFFF00"/>
                </a:solidFill>
              </a:rPr>
              <a:t> and be a proud </a:t>
            </a:r>
            <a:r>
              <a:rPr lang="en-US" dirty="0" err="1" smtClean="0">
                <a:solidFill>
                  <a:srgbClr val="FFFF00"/>
                </a:solidFill>
              </a:rPr>
              <a:t>Muntu</a:t>
            </a:r>
            <a:r>
              <a:rPr lang="en-US" dirty="0" smtClean="0">
                <a:solidFill>
                  <a:srgbClr val="FFFF00"/>
                </a:solidFill>
              </a:rPr>
              <a:t> (*Bantu)?</a:t>
            </a:r>
            <a:endParaRPr lang="en-US" dirty="0">
              <a:solidFill>
                <a:srgbClr val="FFFF00"/>
              </a:solidFill>
            </a:endParaRPr>
          </a:p>
        </p:txBody>
      </p:sp>
    </p:spTree>
    <p:extLst>
      <p:ext uri="{BB962C8B-B14F-4D97-AF65-F5344CB8AC3E}">
        <p14:creationId xmlns:p14="http://schemas.microsoft.com/office/powerpoint/2010/main" val="1336708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46187"/>
          </a:xfrm>
        </p:spPr>
        <p:txBody>
          <a:bodyPr/>
          <a:lstStyle/>
          <a:p>
            <a:pPr algn="l"/>
            <a:r>
              <a:rPr lang="en-US" sz="3200" b="1" dirty="0" smtClean="0">
                <a:solidFill>
                  <a:srgbClr val="FF9900"/>
                </a:solidFill>
              </a:rPr>
              <a:t>So, from 2001 to date, regarding language endangerment and loss, linguists should realize that…</a:t>
            </a:r>
            <a:endParaRPr lang="en-US" sz="3200" b="1" dirty="0">
              <a:solidFill>
                <a:srgbClr val="FF9900"/>
              </a:solidFill>
            </a:endParaRPr>
          </a:p>
        </p:txBody>
      </p:sp>
      <p:sp>
        <p:nvSpPr>
          <p:cNvPr id="3" name="Content Placeholder 2"/>
          <p:cNvSpPr>
            <a:spLocks noGrp="1"/>
          </p:cNvSpPr>
          <p:nvPr>
            <p:ph idx="1"/>
          </p:nvPr>
        </p:nvSpPr>
        <p:spPr>
          <a:xfrm>
            <a:off x="152400" y="1524000"/>
            <a:ext cx="8915400" cy="5257800"/>
          </a:xfrm>
        </p:spPr>
        <p:txBody>
          <a:bodyPr/>
          <a:lstStyle/>
          <a:p>
            <a:pPr>
              <a:buClr>
                <a:srgbClr val="66FF33"/>
              </a:buClr>
              <a:buSzPct val="100000"/>
              <a:buFont typeface="Wingdings" pitchFamily="2" charset="2"/>
              <a:buChar char="v"/>
            </a:pPr>
            <a:r>
              <a:rPr lang="en-US" sz="3000" dirty="0">
                <a:solidFill>
                  <a:srgbClr val="66FF33"/>
                </a:solidFill>
              </a:rPr>
              <a:t>T</a:t>
            </a:r>
            <a:r>
              <a:rPr lang="en-US" sz="3000" dirty="0" smtClean="0">
                <a:solidFill>
                  <a:srgbClr val="66FF33"/>
                </a:solidFill>
              </a:rPr>
              <a:t>here is little that they can do themselves regarding language maintenance or revitalization </a:t>
            </a:r>
            <a:r>
              <a:rPr lang="en-US" sz="3000" dirty="0" smtClean="0">
                <a:solidFill>
                  <a:srgbClr val="99CC00"/>
                </a:solidFill>
              </a:rPr>
              <a:t>(</a:t>
            </a:r>
            <a:r>
              <a:rPr lang="en-US" sz="3600" dirty="0" smtClean="0">
                <a:solidFill>
                  <a:srgbClr val="99CC00"/>
                </a:solidFill>
                <a:sym typeface="WP MathA"/>
              </a:rPr>
              <a:t></a:t>
            </a:r>
            <a:r>
              <a:rPr lang="en-US" sz="3000" dirty="0" smtClean="0">
                <a:solidFill>
                  <a:srgbClr val="99CC00"/>
                </a:solidFill>
                <a:sym typeface="WP MathA"/>
              </a:rPr>
              <a:t> language documentation)</a:t>
            </a:r>
            <a:r>
              <a:rPr lang="en-US" sz="3000" dirty="0" smtClean="0">
                <a:solidFill>
                  <a:srgbClr val="66FF33"/>
                </a:solidFill>
              </a:rPr>
              <a:t>.</a:t>
            </a:r>
          </a:p>
          <a:p>
            <a:pPr>
              <a:buClr>
                <a:srgbClr val="66FF33"/>
              </a:buClr>
              <a:buSzPct val="100000"/>
              <a:buFont typeface="Wingdings" pitchFamily="2" charset="2"/>
              <a:buChar char="v"/>
            </a:pPr>
            <a:r>
              <a:rPr lang="en-US" sz="3000" dirty="0" smtClean="0">
                <a:solidFill>
                  <a:srgbClr val="66FF33"/>
                </a:solidFill>
              </a:rPr>
              <a:t>They should expect (more) requests for advice from economists and politicians.</a:t>
            </a:r>
          </a:p>
          <a:p>
            <a:pPr>
              <a:buClr>
                <a:srgbClr val="66FF33"/>
              </a:buClr>
              <a:buSzPct val="100000"/>
              <a:buFont typeface="Wingdings" pitchFamily="2" charset="2"/>
              <a:buChar char="v"/>
            </a:pPr>
            <a:r>
              <a:rPr lang="en-US" sz="3000" dirty="0" smtClean="0">
                <a:solidFill>
                  <a:srgbClr val="66FF33"/>
                </a:solidFill>
              </a:rPr>
              <a:t>There are a lot of questions that we should be prepared to answer, based on sound empirical scholarship.</a:t>
            </a:r>
          </a:p>
          <a:p>
            <a:pPr>
              <a:buClr>
                <a:srgbClr val="66FF33"/>
              </a:buClr>
              <a:buSzPct val="100000"/>
              <a:buFont typeface="Wingdings" pitchFamily="2" charset="2"/>
              <a:buChar char="v"/>
            </a:pPr>
            <a:r>
              <a:rPr lang="en-US" sz="3000" dirty="0" smtClean="0">
                <a:solidFill>
                  <a:srgbClr val="66FF33"/>
                </a:solidFill>
              </a:rPr>
              <a:t>Language advocacy alone may yield more embarrassment than praise.</a:t>
            </a:r>
            <a:endParaRPr lang="en-US" sz="3000" dirty="0">
              <a:solidFill>
                <a:srgbClr val="66FF33"/>
              </a:solidFill>
            </a:endParaRPr>
          </a:p>
        </p:txBody>
      </p:sp>
    </p:spTree>
    <p:extLst>
      <p:ext uri="{BB962C8B-B14F-4D97-AF65-F5344CB8AC3E}">
        <p14:creationId xmlns:p14="http://schemas.microsoft.com/office/powerpoint/2010/main" val="259467914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447800"/>
            <a:ext cx="6819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096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324600" cy="788987"/>
          </a:xfrm>
        </p:spPr>
        <p:txBody>
          <a:bodyPr/>
          <a:lstStyle/>
          <a:p>
            <a:pPr algn="l"/>
            <a:r>
              <a:rPr lang="en-US" sz="3600" b="1" dirty="0" smtClean="0">
                <a:solidFill>
                  <a:srgbClr val="FF9900"/>
                </a:solidFill>
              </a:rPr>
              <a:t>Why an embarrassment?</a:t>
            </a:r>
            <a:endParaRPr lang="en-US" sz="3600" b="1" dirty="0">
              <a:solidFill>
                <a:srgbClr val="FF9900"/>
              </a:solidFill>
            </a:endParaRPr>
          </a:p>
        </p:txBody>
      </p:sp>
      <p:sp>
        <p:nvSpPr>
          <p:cNvPr id="3" name="Content Placeholder 2"/>
          <p:cNvSpPr>
            <a:spLocks noGrp="1"/>
          </p:cNvSpPr>
          <p:nvPr>
            <p:ph idx="1"/>
          </p:nvPr>
        </p:nvSpPr>
        <p:spPr>
          <a:xfrm>
            <a:off x="228600" y="762000"/>
            <a:ext cx="8686800" cy="5715000"/>
          </a:xfrm>
        </p:spPr>
        <p:txBody>
          <a:bodyPr/>
          <a:lstStyle/>
          <a:p>
            <a:pPr>
              <a:buClr>
                <a:srgbClr val="FFFF00"/>
              </a:buClr>
              <a:buSzPct val="100000"/>
              <a:buFont typeface="Wingdings" pitchFamily="2" charset="2"/>
              <a:buChar char="q"/>
            </a:pPr>
            <a:r>
              <a:rPr lang="en-US" dirty="0" smtClean="0">
                <a:solidFill>
                  <a:srgbClr val="FFFF00"/>
                </a:solidFill>
              </a:rPr>
              <a:t>We still appear to be more concerned with languages than with humans</a:t>
            </a:r>
          </a:p>
          <a:p>
            <a:pPr>
              <a:buClr>
                <a:srgbClr val="FFFF00"/>
              </a:buClr>
              <a:buSzPct val="100000"/>
              <a:buFont typeface="Wingdings" pitchFamily="2" charset="2"/>
              <a:buChar char="q"/>
            </a:pPr>
            <a:r>
              <a:rPr lang="en-US" dirty="0" smtClean="0">
                <a:solidFill>
                  <a:srgbClr val="FFFF00"/>
                </a:solidFill>
              </a:rPr>
              <a:t>We are still too focused on languages as representational systems than as tools or technology for communication</a:t>
            </a:r>
          </a:p>
          <a:p>
            <a:pPr lvl="1">
              <a:buClr>
                <a:srgbClr val="66FF33"/>
              </a:buClr>
              <a:buSzPct val="100000"/>
              <a:buFont typeface="Wingdings" pitchFamily="2" charset="2"/>
              <a:buChar char="ü"/>
            </a:pPr>
            <a:r>
              <a:rPr lang="en-US" b="1" dirty="0" smtClean="0">
                <a:solidFill>
                  <a:srgbClr val="66FF33"/>
                </a:solidFill>
              </a:rPr>
              <a:t>Too static a conception of “culture”!</a:t>
            </a:r>
          </a:p>
          <a:p>
            <a:pPr>
              <a:buClr>
                <a:srgbClr val="FFFF00"/>
              </a:buClr>
              <a:buSzPct val="100000"/>
              <a:buFont typeface="Wingdings" pitchFamily="2" charset="2"/>
              <a:buChar char="q"/>
            </a:pPr>
            <a:r>
              <a:rPr lang="en-US" dirty="0" smtClean="0">
                <a:solidFill>
                  <a:srgbClr val="FFFF00"/>
                </a:solidFill>
              </a:rPr>
              <a:t>We talk more about language rights than about human rights</a:t>
            </a:r>
          </a:p>
          <a:p>
            <a:pPr>
              <a:buClr>
                <a:srgbClr val="FFFF00"/>
              </a:buClr>
              <a:buSzPct val="100000"/>
              <a:buFont typeface="Wingdings" pitchFamily="2" charset="2"/>
              <a:buChar char="q"/>
            </a:pPr>
            <a:r>
              <a:rPr lang="en-US" dirty="0" smtClean="0">
                <a:solidFill>
                  <a:srgbClr val="FFFF00"/>
                </a:solidFill>
              </a:rPr>
              <a:t>There is still too much discourse about linguistic diversity for the good of linguistics</a:t>
            </a:r>
            <a:endParaRPr lang="en-US" dirty="0">
              <a:solidFill>
                <a:srgbClr val="FFFF00"/>
              </a:solidFill>
            </a:endParaRPr>
          </a:p>
        </p:txBody>
      </p:sp>
    </p:spTree>
    <p:extLst>
      <p:ext uri="{BB962C8B-B14F-4D97-AF65-F5344CB8AC3E}">
        <p14:creationId xmlns:p14="http://schemas.microsoft.com/office/powerpoint/2010/main" val="30244322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3048000" cy="685799"/>
          </a:xfrm>
        </p:spPr>
        <p:txBody>
          <a:bodyPr/>
          <a:lstStyle/>
          <a:p>
            <a:pPr algn="l"/>
            <a:r>
              <a:rPr lang="en-US" sz="3600" b="1" dirty="0" smtClean="0">
                <a:solidFill>
                  <a:srgbClr val="FF9900"/>
                </a:solidFill>
              </a:rPr>
              <a:t>… socially,</a:t>
            </a:r>
            <a:endParaRPr lang="en-US" sz="3600" b="1" dirty="0">
              <a:solidFill>
                <a:srgbClr val="FF9900"/>
              </a:solidFill>
            </a:endParaRPr>
          </a:p>
        </p:txBody>
      </p:sp>
      <p:sp>
        <p:nvSpPr>
          <p:cNvPr id="3" name="Content Placeholder 2"/>
          <p:cNvSpPr>
            <a:spLocks noGrp="1"/>
          </p:cNvSpPr>
          <p:nvPr>
            <p:ph idx="1"/>
          </p:nvPr>
        </p:nvSpPr>
        <p:spPr>
          <a:xfrm>
            <a:off x="152400" y="838200"/>
            <a:ext cx="8839200" cy="5562600"/>
          </a:xfrm>
        </p:spPr>
        <p:txBody>
          <a:bodyPr/>
          <a:lstStyle/>
          <a:p>
            <a:pPr>
              <a:buClr>
                <a:srgbClr val="FFFF00"/>
              </a:buClr>
              <a:buSzPct val="100000"/>
              <a:buFont typeface="Wingdings" pitchFamily="2" charset="2"/>
              <a:buChar char="q"/>
            </a:pPr>
            <a:r>
              <a:rPr lang="en-US" sz="2800" dirty="0" smtClean="0">
                <a:solidFill>
                  <a:srgbClr val="FFFF00"/>
                </a:solidFill>
              </a:rPr>
              <a:t>Too much focus on language loss among Native Americans and other “indigenous” people as the abnormal case</a:t>
            </a:r>
          </a:p>
          <a:p>
            <a:pPr>
              <a:buClr>
                <a:srgbClr val="FFFF00"/>
              </a:buClr>
              <a:buSzPct val="100000"/>
              <a:buFont typeface="Wingdings" pitchFamily="2" charset="2"/>
              <a:buChar char="q"/>
            </a:pPr>
            <a:r>
              <a:rPr lang="en-US" sz="2800" dirty="0" smtClean="0">
                <a:solidFill>
                  <a:srgbClr val="FFFF00"/>
                </a:solidFill>
              </a:rPr>
              <a:t>… not enough interest in understanding why many people of European descent in the Americas, Australia, and New Zealand do not speak their heritage languages any more… and why they are projected as more normal citizens of the Americas, Australia and NZ than the “indigenous” people</a:t>
            </a:r>
          </a:p>
          <a:p>
            <a:pPr>
              <a:buClr>
                <a:srgbClr val="FFFF00"/>
              </a:buClr>
              <a:buSzPct val="100000"/>
              <a:buFont typeface="Wingdings" pitchFamily="2" charset="2"/>
              <a:buChar char="q"/>
            </a:pPr>
            <a:r>
              <a:rPr lang="en-US" sz="2800" dirty="0" smtClean="0">
                <a:solidFill>
                  <a:srgbClr val="FFFF00"/>
                </a:solidFill>
              </a:rPr>
              <a:t>And we should revisit the suggestion that Europe had/has no “indigenous” languages</a:t>
            </a:r>
            <a:endParaRPr lang="en-US" sz="2800" dirty="0">
              <a:solidFill>
                <a:srgbClr val="FFFF00"/>
              </a:solidFill>
            </a:endParaRPr>
          </a:p>
        </p:txBody>
      </p:sp>
    </p:spTree>
    <p:extLst>
      <p:ext uri="{BB962C8B-B14F-4D97-AF65-F5344CB8AC3E}">
        <p14:creationId xmlns:p14="http://schemas.microsoft.com/office/powerpoint/2010/main" val="30384131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943600" cy="685800"/>
          </a:xfrm>
        </p:spPr>
        <p:txBody>
          <a:bodyPr/>
          <a:lstStyle/>
          <a:p>
            <a:pPr algn="l"/>
            <a:r>
              <a:rPr lang="en-US" sz="3600" b="1" dirty="0" smtClean="0">
                <a:solidFill>
                  <a:srgbClr val="FF9900"/>
                </a:solidFill>
              </a:rPr>
              <a:t>… and intellectually:</a:t>
            </a:r>
            <a:endParaRPr lang="en-US" sz="3600" b="1" dirty="0">
              <a:solidFill>
                <a:srgbClr val="FF9900"/>
              </a:solidFill>
            </a:endParaRPr>
          </a:p>
        </p:txBody>
      </p:sp>
      <p:sp>
        <p:nvSpPr>
          <p:cNvPr id="3" name="Content Placeholder 2"/>
          <p:cNvSpPr>
            <a:spLocks noGrp="1"/>
          </p:cNvSpPr>
          <p:nvPr>
            <p:ph idx="1"/>
          </p:nvPr>
        </p:nvSpPr>
        <p:spPr>
          <a:xfrm>
            <a:off x="228600" y="914400"/>
            <a:ext cx="8686800" cy="5486400"/>
          </a:xfrm>
        </p:spPr>
        <p:txBody>
          <a:bodyPr/>
          <a:lstStyle/>
          <a:p>
            <a:pPr>
              <a:buClr>
                <a:srgbClr val="FFFF00"/>
              </a:buClr>
              <a:buSzPct val="100000"/>
              <a:buFont typeface="Wingdings" pitchFamily="2" charset="2"/>
              <a:buChar char="q"/>
            </a:pPr>
            <a:r>
              <a:rPr lang="en-US" dirty="0" smtClean="0">
                <a:solidFill>
                  <a:srgbClr val="FFFF00"/>
                </a:solidFill>
              </a:rPr>
              <a:t>Too little has been said about the place of language endangerment in language evolution and how it proceeds</a:t>
            </a:r>
          </a:p>
          <a:p>
            <a:pPr>
              <a:buClr>
                <a:srgbClr val="FFFF00"/>
              </a:buClr>
              <a:buSzPct val="100000"/>
              <a:buFont typeface="Wingdings" pitchFamily="2" charset="2"/>
              <a:buChar char="q"/>
            </a:pPr>
            <a:r>
              <a:rPr lang="en-US" dirty="0" smtClean="0">
                <a:solidFill>
                  <a:srgbClr val="FFFF00"/>
                </a:solidFill>
              </a:rPr>
              <a:t>The history on the subject matter is still shallow; too much focus on the European colonial period alone and on “globalization” too narrowly understood</a:t>
            </a:r>
          </a:p>
          <a:p>
            <a:pPr>
              <a:buClr>
                <a:srgbClr val="FFFF00"/>
              </a:buClr>
              <a:buSzPct val="100000"/>
              <a:buFont typeface="Wingdings" pitchFamily="2" charset="2"/>
              <a:buChar char="q"/>
            </a:pPr>
            <a:r>
              <a:rPr lang="en-US" dirty="0" smtClean="0">
                <a:solidFill>
                  <a:srgbClr val="FFFF00"/>
                </a:solidFill>
              </a:rPr>
              <a:t>There is still confusion between language documentation and language maintenance or revitalization</a:t>
            </a:r>
          </a:p>
          <a:p>
            <a:pPr>
              <a:buClr>
                <a:srgbClr val="FFFF00"/>
              </a:buClr>
              <a:buSzPct val="100000"/>
              <a:buFont typeface="Wingdings" pitchFamily="2" charset="2"/>
              <a:buChar char="q"/>
            </a:pPr>
            <a:endParaRPr lang="en-US" dirty="0">
              <a:solidFill>
                <a:srgbClr val="FFFF00"/>
              </a:solidFill>
            </a:endParaRPr>
          </a:p>
        </p:txBody>
      </p:sp>
    </p:spTree>
    <p:extLst>
      <p:ext uri="{BB962C8B-B14F-4D97-AF65-F5344CB8AC3E}">
        <p14:creationId xmlns:p14="http://schemas.microsoft.com/office/powerpoint/2010/main" val="4261712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lstStyle/>
          <a:p>
            <a:pPr algn="l"/>
            <a:r>
              <a:rPr lang="en-US" sz="3600" b="1" dirty="0" smtClean="0">
                <a:solidFill>
                  <a:srgbClr val="FF9900"/>
                </a:solidFill>
              </a:rPr>
              <a:t>Politicians and economists are seeking our expert advice</a:t>
            </a:r>
            <a:endParaRPr lang="en-US" sz="3600" b="1" dirty="0">
              <a:solidFill>
                <a:srgbClr val="FF9900"/>
              </a:solidFill>
            </a:endParaRPr>
          </a:p>
        </p:txBody>
      </p:sp>
      <p:sp>
        <p:nvSpPr>
          <p:cNvPr id="3" name="Content Placeholder 2"/>
          <p:cNvSpPr>
            <a:spLocks noGrp="1"/>
          </p:cNvSpPr>
          <p:nvPr>
            <p:ph idx="1"/>
          </p:nvPr>
        </p:nvSpPr>
        <p:spPr>
          <a:xfrm>
            <a:off x="228600" y="1295400"/>
            <a:ext cx="8686800" cy="5181600"/>
          </a:xfrm>
        </p:spPr>
        <p:txBody>
          <a:bodyPr/>
          <a:lstStyle/>
          <a:p>
            <a:pPr>
              <a:buClr>
                <a:srgbClr val="FFFF00"/>
              </a:buClr>
              <a:buSzPct val="100000"/>
              <a:buFont typeface="Wingdings" pitchFamily="2" charset="2"/>
              <a:buChar char="q"/>
            </a:pPr>
            <a:r>
              <a:rPr lang="en-US" dirty="0">
                <a:solidFill>
                  <a:srgbClr val="FFFF00"/>
                </a:solidFill>
              </a:rPr>
              <a:t>What can linguists tell economists who need their expert opinions on </a:t>
            </a:r>
            <a:r>
              <a:rPr lang="en-US" dirty="0" smtClean="0">
                <a:solidFill>
                  <a:srgbClr val="FFFF00"/>
                </a:solidFill>
              </a:rPr>
              <a:t>socio-economic </a:t>
            </a:r>
            <a:r>
              <a:rPr lang="en-US" dirty="0" smtClean="0">
                <a:solidFill>
                  <a:srgbClr val="FFFF00"/>
                </a:solidFill>
              </a:rPr>
              <a:t>development?</a:t>
            </a:r>
            <a:endParaRPr lang="en-US" dirty="0" smtClean="0">
              <a:solidFill>
                <a:srgbClr val="FFFF00"/>
              </a:solidFill>
            </a:endParaRPr>
          </a:p>
          <a:p>
            <a:pPr>
              <a:buClr>
                <a:srgbClr val="FFFF00"/>
              </a:buClr>
              <a:buSzPct val="100000"/>
              <a:buFont typeface="Wingdings" pitchFamily="2" charset="2"/>
              <a:buChar char="q"/>
            </a:pPr>
            <a:r>
              <a:rPr lang="en-US" dirty="0" smtClean="0">
                <a:solidFill>
                  <a:srgbClr val="FFFF00"/>
                </a:solidFill>
              </a:rPr>
              <a:t>What can linguists tell politicians about managing linguistic diversity or societal multilingualism and their (perceived) role in political conflicts?</a:t>
            </a:r>
          </a:p>
          <a:p>
            <a:pPr>
              <a:buClr>
                <a:srgbClr val="FFFF00"/>
              </a:buClr>
              <a:buSzPct val="100000"/>
              <a:buFont typeface="Wingdings" pitchFamily="2" charset="2"/>
              <a:buChar char="q"/>
            </a:pPr>
            <a:r>
              <a:rPr lang="en-US" dirty="0" smtClean="0">
                <a:solidFill>
                  <a:srgbClr val="FFFF00"/>
                </a:solidFill>
              </a:rPr>
              <a:t>What kind of political and economic ecologies can sustain linguistic diversity and to what advantage(s)?</a:t>
            </a:r>
            <a:endParaRPr lang="en-US" dirty="0">
              <a:solidFill>
                <a:srgbClr val="FFFF00"/>
              </a:solidFill>
            </a:endParaRPr>
          </a:p>
        </p:txBody>
      </p:sp>
    </p:spTree>
    <p:extLst>
      <p:ext uri="{BB962C8B-B14F-4D97-AF65-F5344CB8AC3E}">
        <p14:creationId xmlns:p14="http://schemas.microsoft.com/office/powerpoint/2010/main" val="37729287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599"/>
          </a:xfrm>
        </p:spPr>
        <p:txBody>
          <a:bodyPr/>
          <a:lstStyle/>
          <a:p>
            <a:pPr algn="l"/>
            <a:r>
              <a:rPr lang="en-US" sz="3600" b="1" dirty="0" smtClean="0">
                <a:solidFill>
                  <a:srgbClr val="FF9900"/>
                </a:solidFill>
              </a:rPr>
              <a:t>Can linguists handle the subject matter alone?</a:t>
            </a:r>
            <a:endParaRPr lang="en-US" sz="3600" b="1" dirty="0">
              <a:solidFill>
                <a:srgbClr val="FF9900"/>
              </a:solidFill>
            </a:endParaRPr>
          </a:p>
        </p:txBody>
      </p:sp>
      <p:sp>
        <p:nvSpPr>
          <p:cNvPr id="3" name="Content Placeholder 2"/>
          <p:cNvSpPr>
            <a:spLocks noGrp="1"/>
          </p:cNvSpPr>
          <p:nvPr>
            <p:ph idx="1"/>
          </p:nvPr>
        </p:nvSpPr>
        <p:spPr>
          <a:xfrm>
            <a:off x="152400" y="1295400"/>
            <a:ext cx="8839200" cy="5181600"/>
          </a:xfrm>
        </p:spPr>
        <p:txBody>
          <a:bodyPr/>
          <a:lstStyle/>
          <a:p>
            <a:pPr>
              <a:buClr>
                <a:srgbClr val="FFFF00"/>
              </a:buClr>
              <a:buSzPct val="100000"/>
              <a:buFont typeface="Wingdings" pitchFamily="2" charset="2"/>
              <a:buChar char="q"/>
            </a:pPr>
            <a:r>
              <a:rPr lang="en-US" dirty="0" smtClean="0">
                <a:solidFill>
                  <a:srgbClr val="FFFF00"/>
                </a:solidFill>
              </a:rPr>
              <a:t>How can we collaborate with economists in ways that are cross-fertilizing?</a:t>
            </a:r>
          </a:p>
          <a:p>
            <a:pPr>
              <a:buClr>
                <a:srgbClr val="FFFF00"/>
              </a:buClr>
              <a:buSzPct val="100000"/>
              <a:buFont typeface="Wingdings" pitchFamily="2" charset="2"/>
              <a:buChar char="q"/>
            </a:pPr>
            <a:r>
              <a:rPr lang="en-US" dirty="0" smtClean="0">
                <a:solidFill>
                  <a:srgbClr val="FFFF00"/>
                </a:solidFill>
              </a:rPr>
              <a:t>Languages as technology, as assets, as liabilities</a:t>
            </a:r>
          </a:p>
          <a:p>
            <a:pPr>
              <a:buClr>
                <a:srgbClr val="FFFF00"/>
              </a:buClr>
              <a:buSzPct val="100000"/>
              <a:buFont typeface="Wingdings" pitchFamily="2" charset="2"/>
              <a:buChar char="q"/>
            </a:pPr>
            <a:r>
              <a:rPr lang="en-US" dirty="0" smtClean="0">
                <a:solidFill>
                  <a:srgbClr val="FFFF00"/>
                </a:solidFill>
              </a:rPr>
              <a:t>Nations and population structure: the cost of being “</a:t>
            </a:r>
            <a:r>
              <a:rPr lang="en-US" dirty="0" err="1" smtClean="0">
                <a:solidFill>
                  <a:srgbClr val="FFFF00"/>
                </a:solidFill>
              </a:rPr>
              <a:t>minorated</a:t>
            </a:r>
            <a:r>
              <a:rPr lang="en-US" dirty="0" smtClean="0">
                <a:solidFill>
                  <a:srgbClr val="FFFF00"/>
                </a:solidFill>
              </a:rPr>
              <a:t>” and/or marginalized</a:t>
            </a:r>
          </a:p>
          <a:p>
            <a:pPr>
              <a:buClr>
                <a:srgbClr val="FFFF00"/>
              </a:buClr>
              <a:buSzPct val="100000"/>
              <a:buFont typeface="Wingdings" pitchFamily="2" charset="2"/>
              <a:buChar char="q"/>
            </a:pPr>
            <a:r>
              <a:rPr lang="en-US" dirty="0" smtClean="0">
                <a:solidFill>
                  <a:srgbClr val="FFFF00"/>
                </a:solidFill>
              </a:rPr>
              <a:t>The significance of urbanization and its role in sustaining or eroding the vitality of some languages.</a:t>
            </a:r>
            <a:endParaRPr lang="en-US" dirty="0">
              <a:solidFill>
                <a:srgbClr val="FFFF00"/>
              </a:solidFill>
            </a:endParaRPr>
          </a:p>
        </p:txBody>
      </p:sp>
    </p:spTree>
    <p:extLst>
      <p:ext uri="{BB962C8B-B14F-4D97-AF65-F5344CB8AC3E}">
        <p14:creationId xmlns:p14="http://schemas.microsoft.com/office/powerpoint/2010/main" val="32171247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0" y="0"/>
            <a:ext cx="9144000" cy="1139825"/>
          </a:xfrm>
        </p:spPr>
        <p:txBody>
          <a:bodyPr/>
          <a:lstStyle/>
          <a:p>
            <a:pPr algn="l"/>
            <a:r>
              <a:rPr lang="en-US" sz="3200" b="1" dirty="0" smtClean="0">
                <a:solidFill>
                  <a:srgbClr val="FF9900"/>
                </a:solidFill>
              </a:rPr>
              <a:t>The current discourse on language endanger-</a:t>
            </a:r>
            <a:r>
              <a:rPr lang="en-US" sz="3200" b="1" dirty="0" err="1" smtClean="0">
                <a:solidFill>
                  <a:srgbClr val="FF9900"/>
                </a:solidFill>
              </a:rPr>
              <a:t>ment</a:t>
            </a:r>
            <a:r>
              <a:rPr lang="en-US" sz="3200" b="1" dirty="0" smtClean="0">
                <a:solidFill>
                  <a:srgbClr val="FF9900"/>
                </a:solidFill>
              </a:rPr>
              <a:t> and loss: Let’s blame it on colonization</a:t>
            </a:r>
            <a:endParaRPr lang="en-US" sz="3200" b="1" dirty="0">
              <a:solidFill>
                <a:srgbClr val="FF9900"/>
              </a:solidFill>
            </a:endParaRPr>
          </a:p>
        </p:txBody>
      </p:sp>
      <p:pic>
        <p:nvPicPr>
          <p:cNvPr id="239620" name="Picture 4"/>
          <p:cNvPicPr>
            <a:picLocks noChangeAspect="1" noChangeArrowheads="1"/>
          </p:cNvPicPr>
          <p:nvPr/>
        </p:nvPicPr>
        <p:blipFill>
          <a:blip r:embed="rId2" cstate="print"/>
          <a:srcRect/>
          <a:stretch>
            <a:fillRect/>
          </a:stretch>
        </p:blipFill>
        <p:spPr bwMode="auto">
          <a:xfrm>
            <a:off x="152400" y="1295400"/>
            <a:ext cx="8763000" cy="5105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76200" y="277813"/>
            <a:ext cx="9067800" cy="1139825"/>
          </a:xfrm>
        </p:spPr>
        <p:txBody>
          <a:bodyPr/>
          <a:lstStyle/>
          <a:p>
            <a:pPr algn="l"/>
            <a:r>
              <a:rPr lang="en-US" sz="2800" b="1" dirty="0">
                <a:solidFill>
                  <a:srgbClr val="FF9900"/>
                </a:solidFill>
              </a:rPr>
              <a:t>The </a:t>
            </a:r>
            <a:r>
              <a:rPr lang="en-US" sz="2800" b="1" dirty="0" smtClean="0">
                <a:solidFill>
                  <a:srgbClr val="FF9900"/>
                </a:solidFill>
              </a:rPr>
              <a:t>linguistic/cultural Indo-Europeanization of the world since the 15</a:t>
            </a:r>
            <a:r>
              <a:rPr lang="en-US" sz="2800" b="1" baseline="30000" dirty="0" smtClean="0">
                <a:solidFill>
                  <a:srgbClr val="FF9900"/>
                </a:solidFill>
              </a:rPr>
              <a:t>th</a:t>
            </a:r>
            <a:r>
              <a:rPr lang="en-US" sz="2800" b="1" dirty="0" smtClean="0">
                <a:solidFill>
                  <a:srgbClr val="FF9900"/>
                </a:solidFill>
              </a:rPr>
              <a:t> century… with some hybridization or innovations</a:t>
            </a:r>
            <a:endParaRPr lang="en-US" sz="3200" b="1" dirty="0">
              <a:solidFill>
                <a:srgbClr val="FF9900"/>
              </a:solidFill>
            </a:endParaRPr>
          </a:p>
        </p:txBody>
      </p:sp>
      <p:pic>
        <p:nvPicPr>
          <p:cNvPr id="241668" name="Picture 4" descr="Human_Language_Families_(wikicolors)"/>
          <p:cNvPicPr>
            <a:picLocks noChangeAspect="1" noChangeArrowheads="1"/>
          </p:cNvPicPr>
          <p:nvPr/>
        </p:nvPicPr>
        <p:blipFill>
          <a:blip r:embed="rId2"/>
          <a:srcRect/>
          <a:stretch>
            <a:fillRect/>
          </a:stretch>
        </p:blipFill>
        <p:spPr bwMode="auto">
          <a:xfrm>
            <a:off x="152400" y="1752600"/>
            <a:ext cx="8991600" cy="4724400"/>
          </a:xfrm>
          <a:prstGeom prst="rect">
            <a:avLst/>
          </a:prstGeom>
          <a:noFill/>
        </p:spPr>
      </p:pic>
    </p:spTree>
    <p:extLst>
      <p:ext uri="{BB962C8B-B14F-4D97-AF65-F5344CB8AC3E}">
        <p14:creationId xmlns:p14="http://schemas.microsoft.com/office/powerpoint/2010/main" val="22707675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Unicode MS"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Unicode MS" pitchFamily="34" charset="-128"/>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3317</TotalTime>
  <Words>1092</Words>
  <Application>Microsoft Office PowerPoint</Application>
  <PresentationFormat>On-screen Show (4:3)</PresentationFormat>
  <Paragraphs>94</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Globe</vt:lpstr>
      <vt:lpstr>Acrobat Document</vt:lpstr>
      <vt:lpstr>From The Ecology of Language Evolution to Language Evolution: Contact, competition and change</vt:lpstr>
      <vt:lpstr>Language Endangerment: From The Ecology of Language Evolution to date</vt:lpstr>
      <vt:lpstr>Why an embarrassment?</vt:lpstr>
      <vt:lpstr>… socially,</vt:lpstr>
      <vt:lpstr>… and intellectually:</vt:lpstr>
      <vt:lpstr>Politicians and economists are seeking our expert advice</vt:lpstr>
      <vt:lpstr>Can linguists handle the subject matter alone?</vt:lpstr>
      <vt:lpstr>The current discourse on language endanger-ment and loss: Let’s blame it on colonization</vt:lpstr>
      <vt:lpstr>The linguistic/cultural Indo-Europeanization of the world since the 15th century… with some hybridization or innovations</vt:lpstr>
      <vt:lpstr>There have been not only losses but also some linguistic gains.</vt:lpstr>
      <vt:lpstr>A partial post-colonial linguascape of Africa: Why hasn’t Africa Indo-Europeanized to the same extent as the Americas and Australia?</vt:lpstr>
      <vt:lpstr>Language birth and death during the Indo-European expansion since about 6kya</vt:lpstr>
      <vt:lpstr>Bantu dispersal/migrations: A history of language births and deaths</vt:lpstr>
      <vt:lpstr>The Roman Empire and the emergence of the Romance languages</vt:lpstr>
      <vt:lpstr>We can actually learn more about language vitality and/in the Roman Empire</vt:lpstr>
      <vt:lpstr>Why has language vitality proceeded differ-entially? How variably has the Indo-European expansion proceeded?</vt:lpstr>
      <vt:lpstr>Migrations within Africa caused by the European colonization: Their impact on language evolution</vt:lpstr>
      <vt:lpstr>Who said globalization had to be world-wide and uniform?</vt:lpstr>
      <vt:lpstr>The role of language in the economic development of citizens and nations, and in international trade</vt:lpstr>
      <vt:lpstr>African cities: Interesting observatories for language contact and its consequences</vt:lpstr>
      <vt:lpstr>Do linguists understand poverty and how to eradicate it in multilingual societies?</vt:lpstr>
      <vt:lpstr>Empowering speakers economically in order to maintain/revitalize their languages</vt:lpstr>
      <vt:lpstr>How much control can a State exercise on individual decisions of its citizens regarding language practice?</vt:lpstr>
      <vt:lpstr>Who and/or what “kills” languages and how?</vt:lpstr>
      <vt:lpstr>More concretely…</vt:lpstr>
      <vt:lpstr>So, from 2001 to date, regarding language endangerment and loss, linguists should realize that…</vt:lpstr>
      <vt:lpstr>PowerPoint Presentation</vt:lpstr>
    </vt:vector>
  </TitlesOfParts>
  <Company>University of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GLOBALIZATION  Salikoko S. Mufwene</dc:title>
  <dc:creator>Salikoko Mufwene</dc:creator>
  <cp:lastModifiedBy>Salikoko S. Mufwene</cp:lastModifiedBy>
  <cp:revision>202</cp:revision>
  <cp:lastPrinted>1601-01-01T00:00:00Z</cp:lastPrinted>
  <dcterms:created xsi:type="dcterms:W3CDTF">2005-04-04T15:39:16Z</dcterms:created>
  <dcterms:modified xsi:type="dcterms:W3CDTF">2012-07-06T22:55:32Z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